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4"/>
  </p:sldMasterIdLst>
  <p:notesMasterIdLst>
    <p:notesMasterId r:id="rId27"/>
  </p:notesMasterIdLst>
  <p:handoutMasterIdLst>
    <p:handoutMasterId r:id="rId28"/>
  </p:handoutMasterIdLst>
  <p:sldIdLst>
    <p:sldId id="264" r:id="rId5"/>
    <p:sldId id="268" r:id="rId6"/>
    <p:sldId id="260" r:id="rId7"/>
    <p:sldId id="267" r:id="rId8"/>
    <p:sldId id="269" r:id="rId9"/>
    <p:sldId id="270" r:id="rId10"/>
    <p:sldId id="272" r:id="rId11"/>
    <p:sldId id="273" r:id="rId12"/>
    <p:sldId id="271" r:id="rId13"/>
    <p:sldId id="274" r:id="rId14"/>
    <p:sldId id="275" r:id="rId15"/>
    <p:sldId id="276" r:id="rId16"/>
    <p:sldId id="277" r:id="rId17"/>
    <p:sldId id="278" r:id="rId18"/>
    <p:sldId id="279" r:id="rId19"/>
    <p:sldId id="280" r:id="rId20"/>
    <p:sldId id="281" r:id="rId21"/>
    <p:sldId id="282" r:id="rId22"/>
    <p:sldId id="283" r:id="rId23"/>
    <p:sldId id="284" r:id="rId24"/>
    <p:sldId id="285" r:id="rId25"/>
    <p:sldId id="287"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78" autoAdjust="0"/>
    <p:restoredTop sz="56213" autoAdjust="0"/>
  </p:normalViewPr>
  <p:slideViewPr>
    <p:cSldViewPr snapToGrid="0">
      <p:cViewPr varScale="1">
        <p:scale>
          <a:sx n="51" d="100"/>
          <a:sy n="51" d="100"/>
        </p:scale>
        <p:origin x="1829" y="43"/>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9" d="100"/>
          <a:sy n="69" d="100"/>
        </p:scale>
        <p:origin x="3082"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dgm:fillClrLst>
    <dgm:linClrLst meth="repeat">
      <a:schemeClr val="lt1">
        <a:alpha val="0"/>
      </a:schemeClr>
    </dgm:linClrLst>
    <dgm:effectClrLst/>
    <dgm:txLinClrLst/>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0C64AD-A702-42D9-8C27-1A73F4995E3A}" type="doc">
      <dgm:prSet loTypeId="urn:microsoft.com/office/officeart/2018/5/layout/IconCircleLabelList" loCatId="icon" qsTypeId="urn:microsoft.com/office/officeart/2005/8/quickstyle/simple1" qsCatId="simple" csTypeId="urn:microsoft.com/office/officeart/2018/5/colors/Iconchunking_neutralicon_accent1_2" csCatId="accent1" phldr="1"/>
      <dgm:spPr/>
      <dgm:t>
        <a:bodyPr/>
        <a:lstStyle/>
        <a:p>
          <a:endParaRPr lang="en-US"/>
        </a:p>
      </dgm:t>
    </dgm:pt>
    <dgm:pt modelId="{08A4D3A2-CEEB-4E25-83B1-BA2A46CA8CDC}">
      <dgm:prSet custT="1"/>
      <dgm:spPr/>
      <dgm:t>
        <a:bodyPr/>
        <a:lstStyle/>
        <a:p>
          <a:pPr>
            <a:lnSpc>
              <a:spcPct val="100000"/>
            </a:lnSpc>
            <a:defRPr cap="all"/>
          </a:pPr>
          <a:r>
            <a:rPr lang="en-US" sz="2000" dirty="0"/>
            <a:t>Types of web-based attacks  </a:t>
          </a:r>
        </a:p>
      </dgm:t>
    </dgm:pt>
    <dgm:pt modelId="{17ED7668-C7A2-411B-828D-708070FCAAC6}" type="parTrans" cxnId="{A6FB641B-0AF5-4ECD-BDDE-D85490EE8EF9}">
      <dgm:prSet/>
      <dgm:spPr/>
      <dgm:t>
        <a:bodyPr/>
        <a:lstStyle/>
        <a:p>
          <a:endParaRPr lang="en-US"/>
        </a:p>
      </dgm:t>
    </dgm:pt>
    <dgm:pt modelId="{9C7AE053-0AB0-457B-A930-61DA08D3F62C}" type="sibTrans" cxnId="{A6FB641B-0AF5-4ECD-BDDE-D85490EE8EF9}">
      <dgm:prSet/>
      <dgm:spPr/>
      <dgm:t>
        <a:bodyPr/>
        <a:lstStyle/>
        <a:p>
          <a:endParaRPr lang="en-US"/>
        </a:p>
      </dgm:t>
    </dgm:pt>
    <dgm:pt modelId="{1B33FB5C-F9BA-4278-8A24-45DFD21B3220}">
      <dgm:prSet/>
      <dgm:spPr/>
      <dgm:t>
        <a:bodyPr/>
        <a:lstStyle/>
        <a:p>
          <a:pPr>
            <a:lnSpc>
              <a:spcPct val="100000"/>
            </a:lnSpc>
            <a:defRPr cap="all"/>
          </a:pPr>
          <a:r>
            <a:rPr lang="en-US" dirty="0"/>
            <a:t>Recommended course of action</a:t>
          </a:r>
        </a:p>
      </dgm:t>
    </dgm:pt>
    <dgm:pt modelId="{787EC892-6682-48CB-884E-635396D44445}" type="parTrans" cxnId="{92BEB2E0-945D-4A01-BA22-6818F7C00303}">
      <dgm:prSet/>
      <dgm:spPr/>
      <dgm:t>
        <a:bodyPr/>
        <a:lstStyle/>
        <a:p>
          <a:endParaRPr lang="en-US"/>
        </a:p>
      </dgm:t>
    </dgm:pt>
    <dgm:pt modelId="{60A74963-9A97-419B-9B78-5CD81A79AF8F}" type="sibTrans" cxnId="{92BEB2E0-945D-4A01-BA22-6818F7C00303}">
      <dgm:prSet/>
      <dgm:spPr/>
      <dgm:t>
        <a:bodyPr/>
        <a:lstStyle/>
        <a:p>
          <a:endParaRPr lang="en-US"/>
        </a:p>
      </dgm:t>
    </dgm:pt>
    <dgm:pt modelId="{17D3A00E-1F7D-4191-9AEE-C43CFFF64414}">
      <dgm:prSet/>
      <dgm:spPr/>
      <dgm:t>
        <a:bodyPr/>
        <a:lstStyle/>
        <a:p>
          <a:pPr>
            <a:lnSpc>
              <a:spcPct val="100000"/>
            </a:lnSpc>
            <a:defRPr cap="all"/>
          </a:pPr>
          <a:r>
            <a:rPr lang="en-US" dirty="0"/>
            <a:t>Mitigation techniques</a:t>
          </a:r>
        </a:p>
      </dgm:t>
    </dgm:pt>
    <dgm:pt modelId="{010BCCCA-CB37-419A-B6D2-4F1AC86F8DC9}" type="sibTrans" cxnId="{6F0B2606-4A67-4D1D-AFA4-BD3298A6CA57}">
      <dgm:prSet/>
      <dgm:spPr/>
      <dgm:t>
        <a:bodyPr/>
        <a:lstStyle/>
        <a:p>
          <a:endParaRPr lang="en-US"/>
        </a:p>
      </dgm:t>
    </dgm:pt>
    <dgm:pt modelId="{31069C98-277C-41E3-A9FC-F99C462FB40B}" type="parTrans" cxnId="{6F0B2606-4A67-4D1D-AFA4-BD3298A6CA57}">
      <dgm:prSet/>
      <dgm:spPr/>
      <dgm:t>
        <a:bodyPr/>
        <a:lstStyle/>
        <a:p>
          <a:endParaRPr lang="en-US"/>
        </a:p>
      </dgm:t>
    </dgm:pt>
    <dgm:pt modelId="{84CC74DF-A3E9-428E-99CB-C4C8FDB85C7B}" type="pres">
      <dgm:prSet presAssocID="{6E0C64AD-A702-42D9-8C27-1A73F4995E3A}" presName="root" presStyleCnt="0">
        <dgm:presLayoutVars>
          <dgm:dir/>
          <dgm:resizeHandles val="exact"/>
        </dgm:presLayoutVars>
      </dgm:prSet>
      <dgm:spPr/>
    </dgm:pt>
    <dgm:pt modelId="{10F9D520-2468-4F92-9FB5-0C3C7B80D0C7}" type="pres">
      <dgm:prSet presAssocID="{08A4D3A2-CEEB-4E25-83B1-BA2A46CA8CDC}" presName="compNode" presStyleCnt="0"/>
      <dgm:spPr/>
    </dgm:pt>
    <dgm:pt modelId="{CCA632C9-3557-4881-8320-4CC3B08F97B9}" type="pres">
      <dgm:prSet presAssocID="{08A4D3A2-CEEB-4E25-83B1-BA2A46CA8CDC}" presName="iconBgRect" presStyleLbl="bgShp" presStyleIdx="0" presStyleCnt="3"/>
      <dgm:spPr/>
    </dgm:pt>
    <dgm:pt modelId="{A42CA7D0-F69E-48C6-9DF0-6E5B3AE4CFFF}" type="pres">
      <dgm:prSet presAssocID="{08A4D3A2-CEEB-4E25-83B1-BA2A46CA8CD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ug"/>
        </a:ext>
      </dgm:extLst>
    </dgm:pt>
    <dgm:pt modelId="{EFECFA41-63C0-4C5B-8FA7-1F58B78C4721}" type="pres">
      <dgm:prSet presAssocID="{08A4D3A2-CEEB-4E25-83B1-BA2A46CA8CDC}" presName="spaceRect" presStyleCnt="0"/>
      <dgm:spPr/>
    </dgm:pt>
    <dgm:pt modelId="{2AF75701-CB1B-48CE-AFB4-BA116AC537BC}" type="pres">
      <dgm:prSet presAssocID="{08A4D3A2-CEEB-4E25-83B1-BA2A46CA8CDC}" presName="textRect" presStyleLbl="revTx" presStyleIdx="0" presStyleCnt="3">
        <dgm:presLayoutVars>
          <dgm:chMax val="1"/>
          <dgm:chPref val="1"/>
        </dgm:presLayoutVars>
      </dgm:prSet>
      <dgm:spPr/>
    </dgm:pt>
    <dgm:pt modelId="{E49201F0-13EB-4ED5-A727-98872C32D5F3}" type="pres">
      <dgm:prSet presAssocID="{9C7AE053-0AB0-457B-A930-61DA08D3F62C}" presName="sibTrans" presStyleCnt="0"/>
      <dgm:spPr/>
    </dgm:pt>
    <dgm:pt modelId="{FCACA5C1-0B53-4251-B311-0B34610EBB62}" type="pres">
      <dgm:prSet presAssocID="{17D3A00E-1F7D-4191-9AEE-C43CFFF64414}" presName="compNode" presStyleCnt="0"/>
      <dgm:spPr/>
    </dgm:pt>
    <dgm:pt modelId="{8FF1935C-6D71-4ED8-84A9-7BD0878A2214}" type="pres">
      <dgm:prSet presAssocID="{17D3A00E-1F7D-4191-9AEE-C43CFFF64414}" presName="iconBgRect" presStyleLbl="bgShp" presStyleIdx="1" presStyleCnt="3"/>
      <dgm:spPr/>
    </dgm:pt>
    <dgm:pt modelId="{246B43D7-FE04-4B7B-9B25-378E58D4256B}" type="pres">
      <dgm:prSet presAssocID="{17D3A00E-1F7D-4191-9AEE-C43CFFF64414}" presName="iconRect" presStyleLbl="node1" presStyleIdx="1" presStyleCnt="3" custLinFactNeighborX="-2868" custLinFactNeighborY="430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ools"/>
        </a:ext>
      </dgm:extLst>
    </dgm:pt>
    <dgm:pt modelId="{93DCC901-48BA-4914-B7BE-F53B1680F025}" type="pres">
      <dgm:prSet presAssocID="{17D3A00E-1F7D-4191-9AEE-C43CFFF64414}" presName="spaceRect" presStyleCnt="0"/>
      <dgm:spPr/>
    </dgm:pt>
    <dgm:pt modelId="{BE6334F4-C5C9-4D51-AE07-B1421AC65735}" type="pres">
      <dgm:prSet presAssocID="{17D3A00E-1F7D-4191-9AEE-C43CFFF64414}" presName="textRect" presStyleLbl="revTx" presStyleIdx="1" presStyleCnt="3">
        <dgm:presLayoutVars>
          <dgm:chMax val="1"/>
          <dgm:chPref val="1"/>
        </dgm:presLayoutVars>
      </dgm:prSet>
      <dgm:spPr/>
    </dgm:pt>
    <dgm:pt modelId="{CDBBCDC1-A21C-4650-92F9-4AF449B429E8}" type="pres">
      <dgm:prSet presAssocID="{010BCCCA-CB37-419A-B6D2-4F1AC86F8DC9}" presName="sibTrans" presStyleCnt="0"/>
      <dgm:spPr/>
    </dgm:pt>
    <dgm:pt modelId="{9CE36B14-D910-4AA3-8C8F-4F2F304083E6}" type="pres">
      <dgm:prSet presAssocID="{1B33FB5C-F9BA-4278-8A24-45DFD21B3220}" presName="compNode" presStyleCnt="0"/>
      <dgm:spPr/>
    </dgm:pt>
    <dgm:pt modelId="{24E57220-B583-40A5-AA12-472355D13E7B}" type="pres">
      <dgm:prSet presAssocID="{1B33FB5C-F9BA-4278-8A24-45DFD21B3220}" presName="iconBgRect" presStyleLbl="bgShp" presStyleIdx="2" presStyleCnt="3"/>
      <dgm:spPr/>
    </dgm:pt>
    <dgm:pt modelId="{98921DC4-FFE1-45EA-BF88-1499985E9F26}" type="pres">
      <dgm:prSet presAssocID="{1B33FB5C-F9BA-4278-8A24-45DFD21B322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list"/>
        </a:ext>
      </dgm:extLst>
    </dgm:pt>
    <dgm:pt modelId="{033E2203-86E9-4A3E-B27D-47838D8B9054}" type="pres">
      <dgm:prSet presAssocID="{1B33FB5C-F9BA-4278-8A24-45DFD21B3220}" presName="spaceRect" presStyleCnt="0"/>
      <dgm:spPr/>
    </dgm:pt>
    <dgm:pt modelId="{AC00C54C-DBE5-4D90-AC5B-F114DBA42609}" type="pres">
      <dgm:prSet presAssocID="{1B33FB5C-F9BA-4278-8A24-45DFD21B3220}" presName="textRect" presStyleLbl="revTx" presStyleIdx="2" presStyleCnt="3">
        <dgm:presLayoutVars>
          <dgm:chMax val="1"/>
          <dgm:chPref val="1"/>
        </dgm:presLayoutVars>
      </dgm:prSet>
      <dgm:spPr/>
    </dgm:pt>
  </dgm:ptLst>
  <dgm:cxnLst>
    <dgm:cxn modelId="{6F0B2606-4A67-4D1D-AFA4-BD3298A6CA57}" srcId="{6E0C64AD-A702-42D9-8C27-1A73F4995E3A}" destId="{17D3A00E-1F7D-4191-9AEE-C43CFFF64414}" srcOrd="1" destOrd="0" parTransId="{31069C98-277C-41E3-A9FC-F99C462FB40B}" sibTransId="{010BCCCA-CB37-419A-B6D2-4F1AC86F8DC9}"/>
    <dgm:cxn modelId="{A6FB641B-0AF5-4ECD-BDDE-D85490EE8EF9}" srcId="{6E0C64AD-A702-42D9-8C27-1A73F4995E3A}" destId="{08A4D3A2-CEEB-4E25-83B1-BA2A46CA8CDC}" srcOrd="0" destOrd="0" parTransId="{17ED7668-C7A2-411B-828D-708070FCAAC6}" sibTransId="{9C7AE053-0AB0-457B-A930-61DA08D3F62C}"/>
    <dgm:cxn modelId="{5EA56C6B-0A4B-4E49-995A-5C684A2D7318}" type="presOf" srcId="{08A4D3A2-CEEB-4E25-83B1-BA2A46CA8CDC}" destId="{2AF75701-CB1B-48CE-AFB4-BA116AC537BC}" srcOrd="0" destOrd="0" presId="urn:microsoft.com/office/officeart/2018/5/layout/IconCircleLabelList"/>
    <dgm:cxn modelId="{2E075DA5-5F53-4C3F-9617-DF98BB7B7B09}" type="presOf" srcId="{1B33FB5C-F9BA-4278-8A24-45DFD21B3220}" destId="{AC00C54C-DBE5-4D90-AC5B-F114DBA42609}" srcOrd="0" destOrd="0" presId="urn:microsoft.com/office/officeart/2018/5/layout/IconCircleLabelList"/>
    <dgm:cxn modelId="{3324A3B7-1DEF-4A91-9EB1-19F859A35951}" type="presOf" srcId="{6E0C64AD-A702-42D9-8C27-1A73F4995E3A}" destId="{84CC74DF-A3E9-428E-99CB-C4C8FDB85C7B}" srcOrd="0" destOrd="0" presId="urn:microsoft.com/office/officeart/2018/5/layout/IconCircleLabelList"/>
    <dgm:cxn modelId="{92BEB2E0-945D-4A01-BA22-6818F7C00303}" srcId="{6E0C64AD-A702-42D9-8C27-1A73F4995E3A}" destId="{1B33FB5C-F9BA-4278-8A24-45DFD21B3220}" srcOrd="2" destOrd="0" parTransId="{787EC892-6682-48CB-884E-635396D44445}" sibTransId="{60A74963-9A97-419B-9B78-5CD81A79AF8F}"/>
    <dgm:cxn modelId="{EDAF9AF1-CC96-493D-B8F7-3B0D38E1020D}" type="presOf" srcId="{17D3A00E-1F7D-4191-9AEE-C43CFFF64414}" destId="{BE6334F4-C5C9-4D51-AE07-B1421AC65735}" srcOrd="0" destOrd="0" presId="urn:microsoft.com/office/officeart/2018/5/layout/IconCircleLabelList"/>
    <dgm:cxn modelId="{87CC4A0D-AF2C-4960-9E60-D5C103E4F128}" type="presParOf" srcId="{84CC74DF-A3E9-428E-99CB-C4C8FDB85C7B}" destId="{10F9D520-2468-4F92-9FB5-0C3C7B80D0C7}" srcOrd="0" destOrd="0" presId="urn:microsoft.com/office/officeart/2018/5/layout/IconCircleLabelList"/>
    <dgm:cxn modelId="{4FE8B040-9E40-48FE-A1EB-AD5A44EB820F}" type="presParOf" srcId="{10F9D520-2468-4F92-9FB5-0C3C7B80D0C7}" destId="{CCA632C9-3557-4881-8320-4CC3B08F97B9}" srcOrd="0" destOrd="0" presId="urn:microsoft.com/office/officeart/2018/5/layout/IconCircleLabelList"/>
    <dgm:cxn modelId="{9446D564-5A28-4E0A-B6FB-DAE158A2C8D0}" type="presParOf" srcId="{10F9D520-2468-4F92-9FB5-0C3C7B80D0C7}" destId="{A42CA7D0-F69E-48C6-9DF0-6E5B3AE4CFFF}" srcOrd="1" destOrd="0" presId="urn:microsoft.com/office/officeart/2018/5/layout/IconCircleLabelList"/>
    <dgm:cxn modelId="{43A717A6-2623-43B3-B2C3-1D11C68CFA1F}" type="presParOf" srcId="{10F9D520-2468-4F92-9FB5-0C3C7B80D0C7}" destId="{EFECFA41-63C0-4C5B-8FA7-1F58B78C4721}" srcOrd="2" destOrd="0" presId="urn:microsoft.com/office/officeart/2018/5/layout/IconCircleLabelList"/>
    <dgm:cxn modelId="{35468840-EC32-432A-9A41-0FA220350DF4}" type="presParOf" srcId="{10F9D520-2468-4F92-9FB5-0C3C7B80D0C7}" destId="{2AF75701-CB1B-48CE-AFB4-BA116AC537BC}" srcOrd="3" destOrd="0" presId="urn:microsoft.com/office/officeart/2018/5/layout/IconCircleLabelList"/>
    <dgm:cxn modelId="{19929F74-A493-45EC-9C6C-E5ADAE260C1E}" type="presParOf" srcId="{84CC74DF-A3E9-428E-99CB-C4C8FDB85C7B}" destId="{E49201F0-13EB-4ED5-A727-98872C32D5F3}" srcOrd="1" destOrd="0" presId="urn:microsoft.com/office/officeart/2018/5/layout/IconCircleLabelList"/>
    <dgm:cxn modelId="{ABDCE141-C31E-4A23-BE00-4240202561EC}" type="presParOf" srcId="{84CC74DF-A3E9-428E-99CB-C4C8FDB85C7B}" destId="{FCACA5C1-0B53-4251-B311-0B34610EBB62}" srcOrd="2" destOrd="0" presId="urn:microsoft.com/office/officeart/2018/5/layout/IconCircleLabelList"/>
    <dgm:cxn modelId="{9DD59746-BF8D-469B-9C86-3494D796F035}" type="presParOf" srcId="{FCACA5C1-0B53-4251-B311-0B34610EBB62}" destId="{8FF1935C-6D71-4ED8-84A9-7BD0878A2214}" srcOrd="0" destOrd="0" presId="urn:microsoft.com/office/officeart/2018/5/layout/IconCircleLabelList"/>
    <dgm:cxn modelId="{324C4915-A0FA-479E-B80E-F3611E791BF3}" type="presParOf" srcId="{FCACA5C1-0B53-4251-B311-0B34610EBB62}" destId="{246B43D7-FE04-4B7B-9B25-378E58D4256B}" srcOrd="1" destOrd="0" presId="urn:microsoft.com/office/officeart/2018/5/layout/IconCircleLabelList"/>
    <dgm:cxn modelId="{0E12A325-9B70-4706-A69A-474286E053FA}" type="presParOf" srcId="{FCACA5C1-0B53-4251-B311-0B34610EBB62}" destId="{93DCC901-48BA-4914-B7BE-F53B1680F025}" srcOrd="2" destOrd="0" presId="urn:microsoft.com/office/officeart/2018/5/layout/IconCircleLabelList"/>
    <dgm:cxn modelId="{943738F2-98AC-4260-BC58-E293A107F112}" type="presParOf" srcId="{FCACA5C1-0B53-4251-B311-0B34610EBB62}" destId="{BE6334F4-C5C9-4D51-AE07-B1421AC65735}" srcOrd="3" destOrd="0" presId="urn:microsoft.com/office/officeart/2018/5/layout/IconCircleLabelList"/>
    <dgm:cxn modelId="{993C64F8-B91F-4640-A079-B326D8580784}" type="presParOf" srcId="{84CC74DF-A3E9-428E-99CB-C4C8FDB85C7B}" destId="{CDBBCDC1-A21C-4650-92F9-4AF449B429E8}" srcOrd="3" destOrd="0" presId="urn:microsoft.com/office/officeart/2018/5/layout/IconCircleLabelList"/>
    <dgm:cxn modelId="{BA1EEE02-11A6-422D-BCBC-46E3147333B1}" type="presParOf" srcId="{84CC74DF-A3E9-428E-99CB-C4C8FDB85C7B}" destId="{9CE36B14-D910-4AA3-8C8F-4F2F304083E6}" srcOrd="4" destOrd="0" presId="urn:microsoft.com/office/officeart/2018/5/layout/IconCircleLabelList"/>
    <dgm:cxn modelId="{C2D90B3A-6526-4F93-8377-12DB36620C5A}" type="presParOf" srcId="{9CE36B14-D910-4AA3-8C8F-4F2F304083E6}" destId="{24E57220-B583-40A5-AA12-472355D13E7B}" srcOrd="0" destOrd="0" presId="urn:microsoft.com/office/officeart/2018/5/layout/IconCircleLabelList"/>
    <dgm:cxn modelId="{604EB832-B055-4AB9-B22F-07CCD97B3FC3}" type="presParOf" srcId="{9CE36B14-D910-4AA3-8C8F-4F2F304083E6}" destId="{98921DC4-FFE1-45EA-BF88-1499985E9F26}" srcOrd="1" destOrd="0" presId="urn:microsoft.com/office/officeart/2018/5/layout/IconCircleLabelList"/>
    <dgm:cxn modelId="{3CFF6985-2FE8-45AD-88F1-03E143863200}" type="presParOf" srcId="{9CE36B14-D910-4AA3-8C8F-4F2F304083E6}" destId="{033E2203-86E9-4A3E-B27D-47838D8B9054}" srcOrd="2" destOrd="0" presId="urn:microsoft.com/office/officeart/2018/5/layout/IconCircleLabelList"/>
    <dgm:cxn modelId="{CC0FB51F-A5B5-4ED9-B842-862EBF42C5AD}" type="presParOf" srcId="{9CE36B14-D910-4AA3-8C8F-4F2F304083E6}" destId="{AC00C54C-DBE5-4D90-AC5B-F114DBA42609}"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A632C9-3557-4881-8320-4CC3B08F97B9}">
      <dsp:nvSpPr>
        <dsp:cNvPr id="0" name=""/>
        <dsp:cNvSpPr/>
      </dsp:nvSpPr>
      <dsp:spPr>
        <a:xfrm>
          <a:off x="450883" y="1261162"/>
          <a:ext cx="1406812" cy="1406812"/>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42CA7D0-F69E-48C6-9DF0-6E5B3AE4CFFF}">
      <dsp:nvSpPr>
        <dsp:cNvPr id="0" name=""/>
        <dsp:cNvSpPr/>
      </dsp:nvSpPr>
      <dsp:spPr>
        <a:xfrm>
          <a:off x="750695" y="1560974"/>
          <a:ext cx="807187" cy="807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AF75701-CB1B-48CE-AFB4-BA116AC537BC}">
      <dsp:nvSpPr>
        <dsp:cNvPr id="0" name=""/>
        <dsp:cNvSpPr/>
      </dsp:nvSpPr>
      <dsp:spPr>
        <a:xfrm>
          <a:off x="1164" y="3106162"/>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cap="all"/>
          </a:pPr>
          <a:r>
            <a:rPr lang="en-US" sz="2000" kern="1200" dirty="0"/>
            <a:t>Types of web-based attacks  </a:t>
          </a:r>
        </a:p>
      </dsp:txBody>
      <dsp:txXfrm>
        <a:off x="1164" y="3106162"/>
        <a:ext cx="2306250" cy="720000"/>
      </dsp:txXfrm>
    </dsp:sp>
    <dsp:sp modelId="{8FF1935C-6D71-4ED8-84A9-7BD0878A2214}">
      <dsp:nvSpPr>
        <dsp:cNvPr id="0" name=""/>
        <dsp:cNvSpPr/>
      </dsp:nvSpPr>
      <dsp:spPr>
        <a:xfrm>
          <a:off x="3160727" y="1261162"/>
          <a:ext cx="1406812" cy="1406812"/>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46B43D7-FE04-4B7B-9B25-378E58D4256B}">
      <dsp:nvSpPr>
        <dsp:cNvPr id="0" name=""/>
        <dsp:cNvSpPr/>
      </dsp:nvSpPr>
      <dsp:spPr>
        <a:xfrm>
          <a:off x="3437389" y="1595699"/>
          <a:ext cx="807187" cy="807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E6334F4-C5C9-4D51-AE07-B1421AC65735}">
      <dsp:nvSpPr>
        <dsp:cNvPr id="0" name=""/>
        <dsp:cNvSpPr/>
      </dsp:nvSpPr>
      <dsp:spPr>
        <a:xfrm>
          <a:off x="2711008" y="3106162"/>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cap="all"/>
          </a:pPr>
          <a:r>
            <a:rPr lang="en-US" sz="2000" kern="1200" dirty="0"/>
            <a:t>Mitigation techniques</a:t>
          </a:r>
        </a:p>
      </dsp:txBody>
      <dsp:txXfrm>
        <a:off x="2711008" y="3106162"/>
        <a:ext cx="2306250" cy="720000"/>
      </dsp:txXfrm>
    </dsp:sp>
    <dsp:sp modelId="{24E57220-B583-40A5-AA12-472355D13E7B}">
      <dsp:nvSpPr>
        <dsp:cNvPr id="0" name=""/>
        <dsp:cNvSpPr/>
      </dsp:nvSpPr>
      <dsp:spPr>
        <a:xfrm>
          <a:off x="5870571" y="1261162"/>
          <a:ext cx="1406812" cy="1406812"/>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921DC4-FFE1-45EA-BF88-1499985E9F26}">
      <dsp:nvSpPr>
        <dsp:cNvPr id="0" name=""/>
        <dsp:cNvSpPr/>
      </dsp:nvSpPr>
      <dsp:spPr>
        <a:xfrm>
          <a:off x="6170383" y="1560974"/>
          <a:ext cx="807187" cy="807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C00C54C-DBE5-4D90-AC5B-F114DBA42609}">
      <dsp:nvSpPr>
        <dsp:cNvPr id="0" name=""/>
        <dsp:cNvSpPr/>
      </dsp:nvSpPr>
      <dsp:spPr>
        <a:xfrm>
          <a:off x="5420852" y="3106162"/>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cap="all"/>
          </a:pPr>
          <a:r>
            <a:rPr lang="en-US" sz="2000" kern="1200" dirty="0"/>
            <a:t>Recommended course of action</a:t>
          </a:r>
        </a:p>
      </dsp:txBody>
      <dsp:txXfrm>
        <a:off x="5420852" y="3106162"/>
        <a:ext cx="2306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t>1/22/2023</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svg>
</file>

<file path=ppt/media/image4.png>
</file>

<file path=ppt/media/image5.sv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t>1/22/2023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16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welcome, my name is Chris Misch. I am a security analyst hired by your company to help you analyze and mitigate the most recent web site hack against the cities municipal website</a:t>
            </a:r>
          </a:p>
        </p:txBody>
      </p:sp>
      <p:sp>
        <p:nvSpPr>
          <p:cNvPr id="4" name="Slide Number Placeholder 3"/>
          <p:cNvSpPr>
            <a:spLocks noGrp="1"/>
          </p:cNvSpPr>
          <p:nvPr>
            <p:ph type="sldNum" sz="quarter" idx="5"/>
          </p:nvPr>
        </p:nvSpPr>
        <p:spPr/>
        <p:txBody>
          <a:bodyPr/>
          <a:lstStyle/>
          <a:p>
            <a:fld id="{CED33291-C0D9-4415-AEC4-F67D377A5ADC}" type="slidenum">
              <a:rPr lang="en-US" smtClean="0"/>
              <a:t>1</a:t>
            </a:fld>
            <a:endParaRPr lang="en-US" dirty="0"/>
          </a:p>
        </p:txBody>
      </p:sp>
    </p:spTree>
    <p:extLst>
      <p:ext uri="{BB962C8B-B14F-4D97-AF65-F5344CB8AC3E}">
        <p14:creationId xmlns:p14="http://schemas.microsoft.com/office/powerpoint/2010/main" val="534879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To mitigate cookie snooping use a unique and secure session cookie for users. You should limit multipurpose cookies. Ensure that your website uses HTTPS to ensure a secure connection from host to client. Make sure to have regular vulnerability scans performed on your website. Theses scans can detect and help to delete any cookie poisoning. Finally, you want to use least privilege for all users limiting lateral and horizontal access to your systems.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10</a:t>
            </a:fld>
            <a:endParaRPr lang="en-US" dirty="0"/>
          </a:p>
        </p:txBody>
      </p:sp>
    </p:spTree>
    <p:extLst>
      <p:ext uri="{BB962C8B-B14F-4D97-AF65-F5344CB8AC3E}">
        <p14:creationId xmlns:p14="http://schemas.microsoft.com/office/powerpoint/2010/main" val="2239404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 Zero-day attack according to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Riofrio</a:t>
            </a:r>
            <a:r>
              <a:rPr lang="en-US" sz="1800" dirty="0">
                <a:effectLst/>
                <a:latin typeface="Calibri" panose="020F0502020204030204" pitchFamily="34" charset="0"/>
                <a:ea typeface="Calibri" panose="020F0502020204030204" pitchFamily="34" charset="0"/>
                <a:cs typeface="Times New Roman" panose="02020603050405020304" pitchFamily="18" charset="0"/>
              </a:rPr>
              <a:t>, X</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(2021) “Zero-days are undiscovered vulnerabilities.”</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These attacks take advantage of unknown or unpatched holes in systems and applications. These holes are called zero-day because no one knows about them yet. These types of attacks can find holes that allow for root access at worst and annoyance at best. </a:t>
            </a: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Vulnerabilities are areas where a software developer missed in securing their application. They can be errors in code that allow an attacker to take advantage of the error and move around blocks and security measures you have in place.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11</a:t>
            </a:fld>
            <a:endParaRPr lang="en-US" dirty="0"/>
          </a:p>
        </p:txBody>
      </p:sp>
    </p:spTree>
    <p:extLst>
      <p:ext uri="{BB962C8B-B14F-4D97-AF65-F5344CB8AC3E}">
        <p14:creationId xmlns:p14="http://schemas.microsoft.com/office/powerpoint/2010/main" val="560006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 Zero-day attack strategy to use is to follow the ISO 2700 section A-12 that says to use detection, prevention, and mitigation controls to protect against malware. In detection you would set up an IDS that can scan your network for abnormal usage or traffic, In preventing a Zero-day attack you want to stay current with security patches and updates. You will want to remove or replace outdated devices and applications which should be defined by your end-of-life security policy. To further mitigate it is best to grant least privileges. Make use of whitelists and have secure backups in case of data loss.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Finally, you can also check out the most current CVEs listed by going to CVE.mitre.org. There can be times where a vendor has not kept up with the most recent vulnerability. They may not have patches listed but you can at least know about vulnerabilities and can take the necessary precautions to mitigate them.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12</a:t>
            </a:fld>
            <a:endParaRPr lang="en-US" dirty="0"/>
          </a:p>
        </p:txBody>
      </p:sp>
    </p:spTree>
    <p:extLst>
      <p:ext uri="{BB962C8B-B14F-4D97-AF65-F5344CB8AC3E}">
        <p14:creationId xmlns:p14="http://schemas.microsoft.com/office/powerpoint/2010/main" val="37402886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Authentication hijacking also referred to as session hijacking is used to take control of  a user’s browsing session to gain the targets online accounts. This is done by a man in the middle attacker that can either take control of the target session (active) or they can eavesdrop on network traffic and steal a session ID. Other things a session hijack attack can gain is theft of personal information, malware infection, and even perform a DOS attack rendering all your systems offline.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13</a:t>
            </a:fld>
            <a:endParaRPr lang="en-US" dirty="0"/>
          </a:p>
        </p:txBody>
      </p:sp>
    </p:spTree>
    <p:extLst>
      <p:ext uri="{BB962C8B-B14F-4D97-AF65-F5344CB8AC3E}">
        <p14:creationId xmlns:p14="http://schemas.microsoft.com/office/powerpoint/2010/main" val="24646582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To help mitigate an authentication hijacking you should use strong passwords and multifactor authentication. Use a VPN to keep software up to date and only share session ids with trusted sources. Ensure that you keep all software up to date and have proper update policies in place to ensure updates are done regularly. Finally, you want to only share your session id with trusted sources.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14</a:t>
            </a:fld>
            <a:endParaRPr lang="en-US" dirty="0"/>
          </a:p>
        </p:txBody>
      </p:sp>
    </p:spTree>
    <p:extLst>
      <p:ext uri="{BB962C8B-B14F-4D97-AF65-F5344CB8AC3E}">
        <p14:creationId xmlns:p14="http://schemas.microsoft.com/office/powerpoint/2010/main" val="11287527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 directory traversal is also known as a “dot-dot-slash” or “backtracking”. It attempts to access files and directories stored outside the web root folder. Theses files can be in the form of scripts, images, or files. It is done by manipulating variables that reference files with “../” sequence. Or by using absolute file paths. Anytime you have a file like an image or script a remote user can include a file or remote resource you didn’t authorize. Since a directory traversal attack can give access to your source code, they can alter how your website functions. This can lead to them adding code that will send user data to them instead of your webservers. With this data they can now steal, attack, or sell your users information on the dark web for profit. Or if could even sell your information to a competing organization.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Side note is that the OWASP website has great information about this type of attack.</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15</a:t>
            </a:fld>
            <a:endParaRPr lang="en-US" dirty="0"/>
          </a:p>
        </p:txBody>
      </p:sp>
    </p:spTree>
    <p:extLst>
      <p:ext uri="{BB962C8B-B14F-4D97-AF65-F5344CB8AC3E}">
        <p14:creationId xmlns:p14="http://schemas.microsoft.com/office/powerpoint/2010/main" val="37379537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To mitigate a directory traversal don’t store sensitive configuration files inside the web root. Use indexes rather than actual portions of file names when templating. Ensure the user cannot supply all parts of the path and surround files with your path code. By doing this it makes it harder for a hacker to find and identify files in your webpage. You will want to validate the user’s input by only accepting known input. And if you have not noticed, validation is very important to stopping many of these types' attacks.</a:t>
            </a:r>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16</a:t>
            </a:fld>
            <a:endParaRPr lang="en-US" dirty="0"/>
          </a:p>
        </p:txBody>
      </p:sp>
    </p:spTree>
    <p:extLst>
      <p:ext uri="{BB962C8B-B14F-4D97-AF65-F5344CB8AC3E}">
        <p14:creationId xmlns:p14="http://schemas.microsoft.com/office/powerpoint/2010/main" val="10299887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An Impersonation attack is a type of attack where a user hides behind another user’s identity to get around traditional security controls. This happens when multiple identities are embedded within the application, this creates a direct path to privilege escalation. No-code/low-code applications take advantage of these embedded users accounts. Having multiple identities within an application can also lead to cookie snooping, directory traversal and even authentication hijacking.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17</a:t>
            </a:fld>
            <a:endParaRPr lang="en-US" dirty="0"/>
          </a:p>
        </p:txBody>
      </p:sp>
    </p:spTree>
    <p:extLst>
      <p:ext uri="{BB962C8B-B14F-4D97-AF65-F5344CB8AC3E}">
        <p14:creationId xmlns:p14="http://schemas.microsoft.com/office/powerpoint/2010/main" val="39524934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To mitigate an impersonation attack, incorporate least privilege when setting up connections to databases and services. Use dedicated service or application accounts instead of user accounts for the applications. Ensure apps use a single constant identity over all connections instead of using a different identity for each application. Finally, have a proper audit trail maintained to identify the actor behind actions performed.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18</a:t>
            </a:fld>
            <a:endParaRPr lang="en-US" dirty="0"/>
          </a:p>
        </p:txBody>
      </p:sp>
    </p:spTree>
    <p:extLst>
      <p:ext uri="{BB962C8B-B14F-4D97-AF65-F5344CB8AC3E}">
        <p14:creationId xmlns:p14="http://schemas.microsoft.com/office/powerpoint/2010/main" val="36100711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 buffer overflow happens when too much data is pushed into a buffer than it can hold. The outcome is data is then outflowed into adjacent buffers causing corrupted or overwritten data. In the worst-case situations, a buffer overflow will cause loss of integrity and expose sensitive data to unauthorized users. Buffer overflow can also allow cookie snooping. Which then allows session hijacking which then can allow impersonation which then leads to elevated access and loss of sensitive data. As you see just by having one weak area one small foot hold into your website an unauthorized person can a lot of damage.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CED33291-C0D9-4415-AEC4-F67D377A5ADC}" type="slidenum">
              <a:rPr lang="en-US" smtClean="0"/>
              <a:t>19</a:t>
            </a:fld>
            <a:endParaRPr lang="en-US" dirty="0"/>
          </a:p>
        </p:txBody>
      </p:sp>
    </p:spTree>
    <p:extLst>
      <p:ext uri="{BB962C8B-B14F-4D97-AF65-F5344CB8AC3E}">
        <p14:creationId xmlns:p14="http://schemas.microsoft.com/office/powerpoint/2010/main" val="1604209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appears that Municipal’s website has been hacked and is now off-line. This is good that you took it off-line. This helps to stop any ongoing unauthorized access and use of your website.</a:t>
            </a:r>
          </a:p>
          <a:p>
            <a:r>
              <a:rPr lang="en-US" dirty="0"/>
              <a:t>At this time, we do not know what happened so today I will talk about ways in how your website was attacked. By the end of this presentation, you will better understand website vulnerabilities and the types of attacks that can happen</a:t>
            </a:r>
          </a:p>
          <a:p>
            <a:r>
              <a:rPr lang="en-US" dirty="0"/>
              <a:t>I will teach you about ways you can protect your website now and in the future.</a:t>
            </a:r>
          </a:p>
        </p:txBody>
      </p:sp>
      <p:sp>
        <p:nvSpPr>
          <p:cNvPr id="4" name="Slide Number Placeholder 3"/>
          <p:cNvSpPr>
            <a:spLocks noGrp="1"/>
          </p:cNvSpPr>
          <p:nvPr>
            <p:ph type="sldNum" sz="quarter" idx="5"/>
          </p:nvPr>
        </p:nvSpPr>
        <p:spPr/>
        <p:txBody>
          <a:bodyPr/>
          <a:lstStyle/>
          <a:p>
            <a:fld id="{CED33291-C0D9-4415-AEC4-F67D377A5ADC}" type="slidenum">
              <a:rPr lang="en-US" smtClean="0"/>
              <a:t>2</a:t>
            </a:fld>
            <a:endParaRPr lang="en-US" dirty="0"/>
          </a:p>
        </p:txBody>
      </p:sp>
    </p:spTree>
    <p:extLst>
      <p:ext uri="{BB962C8B-B14F-4D97-AF65-F5344CB8AC3E}">
        <p14:creationId xmlns:p14="http://schemas.microsoft.com/office/powerpoint/2010/main" val="22871874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To mitigate a buffer overflow, the programmer of the application or process needs to add restrictions on the buffer so that it only allows a set amount of data to reside in the buffer. Establish strong enforcement of secure coding and coding practices. You want to look over your HTML and scripts to identify and remove weak program language. Certain program languages are susceptible to buffer overflow like C and C++. To strengthen your coding remove or rewrite weak code and instead use Java, Python, or C#.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20</a:t>
            </a:fld>
            <a:endParaRPr lang="en-US" dirty="0"/>
          </a:p>
        </p:txBody>
      </p:sp>
    </p:spTree>
    <p:extLst>
      <p:ext uri="{BB962C8B-B14F-4D97-AF65-F5344CB8AC3E}">
        <p14:creationId xmlns:p14="http://schemas.microsoft.com/office/powerpoint/2010/main" val="26294313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recommended course of action for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municipal’s website is to start with identifying outdated devices, applications, links, and files. Then either remove them or update them to the latest patch. This can include web servers and data servers along with software and applications.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Next, you need to ensure you are not using program languages like C++ for data input or retrieval. You will need to use secure coding like Java or Python and ensure proper coding practices.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City Municipal should then add limits to how much data can be handled by a buffer.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Proper validation and sanitization of user input must be used to prevent malicious code from being passed through and run.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Use unique and secure session cookies and limit multipurpose cookies.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Add certification to your website by using HTTPS instead of HTTP</a:t>
            </a:r>
          </a:p>
          <a:p>
            <a:pPr marL="0" marR="0">
              <a:lnSpc>
                <a:spcPct val="107000"/>
              </a:lnSpc>
              <a:spcBef>
                <a:spcPts val="0"/>
              </a:spcBef>
              <a:spcAft>
                <a:spcPts val="800"/>
              </a:spcAft>
            </a:pPr>
            <a:r>
              <a:rPr lang="en-US" sz="1800" dirty="0">
                <a:effectLst/>
                <a:latin typeface="Times New Roman" panose="02020603050405020304" pitchFamily="18" charset="0"/>
                <a:cs typeface="Times New Roman" panose="02020603050405020304" pitchFamily="18" charset="0"/>
              </a:rPr>
              <a:t>Finally, you will want to use whitelists to limit access to only a few users if at all. Then add least privilege to your SQL data base server to prevent easy lateral and vertical access of your data. </a:t>
            </a:r>
          </a:p>
          <a:p>
            <a:pPr marL="0" marR="0">
              <a:lnSpc>
                <a:spcPct val="107000"/>
              </a:lnSpc>
              <a:spcBef>
                <a:spcPts val="0"/>
              </a:spcBef>
              <a:spcAft>
                <a:spcPts val="800"/>
              </a:spcAft>
            </a:pPr>
            <a:r>
              <a:rPr lang="en-US" sz="1800" dirty="0">
                <a:effectLst/>
                <a:latin typeface="Times New Roman" panose="02020603050405020304" pitchFamily="18" charset="0"/>
                <a:cs typeface="Times New Roman" panose="02020603050405020304" pitchFamily="18" charset="0"/>
              </a:rPr>
              <a:t>To further separate unauthorized access, move any sensitive files out of the directory root. </a:t>
            </a:r>
          </a:p>
          <a:p>
            <a:pPr marL="0" marR="0">
              <a:lnSpc>
                <a:spcPct val="107000"/>
              </a:lnSpc>
              <a:spcBef>
                <a:spcPts val="0"/>
              </a:spcBef>
              <a:spcAft>
                <a:spcPts val="800"/>
              </a:spcAft>
            </a:pPr>
            <a:r>
              <a:rPr lang="en-US" sz="1800" dirty="0">
                <a:effectLst/>
                <a:latin typeface="Times New Roman" panose="02020603050405020304" pitchFamily="18" charset="0"/>
                <a:cs typeface="Times New Roman" panose="02020603050405020304" pitchFamily="18" charset="0"/>
              </a:rPr>
              <a:t>One more thing, I would encourage you again to adopt the OWASP Top 10 standard to help future proof your website. </a:t>
            </a:r>
          </a:p>
          <a:p>
            <a:pPr marL="0" marR="0">
              <a:lnSpc>
                <a:spcPct val="107000"/>
              </a:lnSpc>
              <a:spcBef>
                <a:spcPts val="0"/>
              </a:spcBef>
              <a:spcAft>
                <a:spcPts val="800"/>
              </a:spcAft>
            </a:pPr>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21</a:t>
            </a:fld>
            <a:endParaRPr lang="en-US" dirty="0"/>
          </a:p>
        </p:txBody>
      </p:sp>
    </p:spTree>
    <p:extLst>
      <p:ext uri="{BB962C8B-B14F-4D97-AF65-F5344CB8AC3E}">
        <p14:creationId xmlns:p14="http://schemas.microsoft.com/office/powerpoint/2010/main" val="20334494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 Have a </a:t>
            </a:r>
            <a:r>
              <a:rPr lang="en-US"/>
              <a:t>great afternoon!</a:t>
            </a:r>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22</a:t>
            </a:fld>
            <a:endParaRPr lang="en-US" dirty="0"/>
          </a:p>
        </p:txBody>
      </p:sp>
    </p:spTree>
    <p:extLst>
      <p:ext uri="{BB962C8B-B14F-4D97-AF65-F5344CB8AC3E}">
        <p14:creationId xmlns:p14="http://schemas.microsoft.com/office/powerpoint/2010/main" val="1520303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be covering the types of web-based attacks that can happen. Followed by mitigation techniques to prevent future attacks. I will end with my recommended course of action so that you can bring your website back online as quickly as possible. By the end of this presentation, you will better understand the types of attacks that can be done to prevent them. For the most up to date website attack vectors and issues I encourage you to go to www.owasp.org and search Top 10. Here you will find the most common attacks </a:t>
            </a:r>
          </a:p>
        </p:txBody>
      </p:sp>
      <p:sp>
        <p:nvSpPr>
          <p:cNvPr id="4" name="Slide Number Placeholder 3"/>
          <p:cNvSpPr>
            <a:spLocks noGrp="1"/>
          </p:cNvSpPr>
          <p:nvPr>
            <p:ph type="sldNum" sz="quarter" idx="5"/>
          </p:nvPr>
        </p:nvSpPr>
        <p:spPr/>
        <p:txBody>
          <a:bodyPr/>
          <a:lstStyle/>
          <a:p>
            <a:fld id="{CED33291-C0D9-4415-AEC4-F67D377A5ADC}" type="slidenum">
              <a:rPr lang="en-US" smtClean="0"/>
              <a:t>3</a:t>
            </a:fld>
            <a:endParaRPr lang="en-US" dirty="0"/>
          </a:p>
        </p:txBody>
      </p:sp>
    </p:spTree>
    <p:extLst>
      <p:ext uri="{BB962C8B-B14F-4D97-AF65-F5344CB8AC3E}">
        <p14:creationId xmlns:p14="http://schemas.microsoft.com/office/powerpoint/2010/main" val="42005049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presentation we will be covering types of attack that could have happened to Municipal’s website. Most of these attacks can be easily mitigated with proper security policies in place.</a:t>
            </a:r>
          </a:p>
          <a:p>
            <a:r>
              <a:rPr lang="en-US" dirty="0"/>
              <a:t>We will go over cross-site scripting, SQL injection attacks, cookie snooping, zero-day attack, authentication hijacking, directory traversal, impersonation attack, and buffer overflow. </a:t>
            </a:r>
          </a:p>
          <a:p>
            <a:r>
              <a:rPr lang="en-US" dirty="0"/>
              <a:t>We will talk about how these attacks might occur and ways to mitigate them. Finally, I will lay out what I believe is the best way for you to move forward to mitigate any future attacks so that you can get your website back online. </a:t>
            </a:r>
          </a:p>
        </p:txBody>
      </p:sp>
      <p:sp>
        <p:nvSpPr>
          <p:cNvPr id="4" name="Slide Number Placeholder 3"/>
          <p:cNvSpPr>
            <a:spLocks noGrp="1"/>
          </p:cNvSpPr>
          <p:nvPr>
            <p:ph type="sldNum" sz="quarter" idx="5"/>
          </p:nvPr>
        </p:nvSpPr>
        <p:spPr/>
        <p:txBody>
          <a:bodyPr/>
          <a:lstStyle/>
          <a:p>
            <a:fld id="{CED33291-C0D9-4415-AEC4-F67D377A5ADC}" type="slidenum">
              <a:rPr lang="en-US" smtClean="0"/>
              <a:t>4</a:t>
            </a:fld>
            <a:endParaRPr lang="en-US" dirty="0"/>
          </a:p>
        </p:txBody>
      </p:sp>
    </p:spTree>
    <p:extLst>
      <p:ext uri="{BB962C8B-B14F-4D97-AF65-F5344CB8AC3E}">
        <p14:creationId xmlns:p14="http://schemas.microsoft.com/office/powerpoint/2010/main" val="21115860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Cross-site scripting attack also know as XSS is primarily performed against a user and not the application itself. Cross-site scripting attack is done by injecting malicious content to the web page. This can lead to account impersonation, stealing sensitive data or loss of a user’s sensitive data. This type of attack can allow an attacker to observe the users or targets online behavior. An attacker will use this type of attack to lead your users to their own website convincing them that they are on your site. Once the bad link opens a new window (which the attacker owns or controls) the attacker then can read everything the user types, what other websites they are visiting, and can steal their usernames and passwords.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5</a:t>
            </a:fld>
            <a:endParaRPr lang="en-US" dirty="0"/>
          </a:p>
        </p:txBody>
      </p:sp>
    </p:spTree>
    <p:extLst>
      <p:ext uri="{BB962C8B-B14F-4D97-AF65-F5344CB8AC3E}">
        <p14:creationId xmlns:p14="http://schemas.microsoft.com/office/powerpoint/2010/main" val="28131653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In Cross-site scripting attack (XSS) mitigating all variables in a webpage should be protected. To do this you need to validate then sanitize user input to prevent code injection. In your web frame you can use Output encoding to safely display user input back to the user. One way you can do this is to add quotation marks like double quotes or single quotes to surround your variables, This makes it difficult to change the content a variable operates in, which prevents XSS.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Sanitization removes dangerous HTML from a variable and returns a safe string of HTML. OWASP recommends </a:t>
            </a:r>
            <a:r>
              <a:rPr lang="en-US" sz="1200" dirty="0" err="1">
                <a:effectLst/>
                <a:latin typeface="Times New Roman" panose="02020603050405020304" pitchFamily="18" charset="0"/>
                <a:ea typeface="Times New Roman" panose="02020603050405020304" pitchFamily="18" charset="0"/>
                <a:cs typeface="Times New Roman" panose="02020603050405020304" pitchFamily="18" charset="0"/>
              </a:rPr>
              <a:t>DOMPuirfy</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for HTML sanitation.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Other controls you can user are adding cookie attributes. Then add web application firewalls that can look for and block known attack strings.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6</a:t>
            </a:fld>
            <a:endParaRPr lang="en-US" dirty="0"/>
          </a:p>
        </p:txBody>
      </p:sp>
    </p:spTree>
    <p:extLst>
      <p:ext uri="{BB962C8B-B14F-4D97-AF65-F5344CB8AC3E}">
        <p14:creationId xmlns:p14="http://schemas.microsoft.com/office/powerpoint/2010/main" val="32249135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SQL injections take advantage of SQL servers by injecting SQL codes into a SQL engine causing it to reveal sensitive information. You can also execute arbitrary SQL commands through a web application by entering SQL code into a data field then submitting it to the server. The server will read your code and respond according to what you wrote. So, if you asked it to reveal all usernames it will return a list of names to the hacker. The hacker can also ask for passwords and data to be reviled in the same way. This then gives them your sensitive data but also usernames and passwords of all users of your system. If a username and password of an administrator is reviled, then the hacker will easily gain elevated access to all data files and systems.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7</a:t>
            </a:fld>
            <a:endParaRPr lang="en-US" dirty="0"/>
          </a:p>
        </p:txBody>
      </p:sp>
    </p:spTree>
    <p:extLst>
      <p:ext uri="{BB962C8B-B14F-4D97-AF65-F5344CB8AC3E}">
        <p14:creationId xmlns:p14="http://schemas.microsoft.com/office/powerpoint/2010/main" val="13536075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To mitigate a SQL injection use input validation allowing only preapproved characters to be accepted. You would do this with data fields requiring specific information like name, address, phone number, username, and password. This can be done by simply limiting the number of characters to be inputted.  You can also use whitelists which dictate only safe characters can be used and blacklists that do not allow specific characters to be used. Characters you do not want to be allowed are single and double quotes, equal signs or other symbols. Be sure to use complete server validation to prevent this attack. This can help stop improper code from accessing your data servers. Finally, ensure proper coding and coding practices are performed.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8</a:t>
            </a:fld>
            <a:endParaRPr lang="en-US" dirty="0"/>
          </a:p>
        </p:txBody>
      </p:sp>
    </p:spTree>
    <p:extLst>
      <p:ext uri="{BB962C8B-B14F-4D97-AF65-F5344CB8AC3E}">
        <p14:creationId xmlns:p14="http://schemas.microsoft.com/office/powerpoint/2010/main" val="38747013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 cookie Snooping attack  is where a website cookie is hijacked altered or forged to gain access to users account. This is used for identity theft. It is also known as session hijacking. This works by the attacker stealing a user’s cookie and using it as their own to gain unauthorized access and information. The attacker then poses as the victim and if the victim has elevated access to systems or data then the attacker will too. This attack is done commonly through XSS scripting.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9</a:t>
            </a:fld>
            <a:endParaRPr lang="en-US" dirty="0"/>
          </a:p>
        </p:txBody>
      </p:sp>
    </p:spTree>
    <p:extLst>
      <p:ext uri="{BB962C8B-B14F-4D97-AF65-F5344CB8AC3E}">
        <p14:creationId xmlns:p14="http://schemas.microsoft.com/office/powerpoint/2010/main" val="25654295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661507-A533-4F2E-B984-305D4E4F5CE4}" type="datetime1">
              <a:rPr lang="en-US" smtClean="0"/>
              <a:t>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34DDD7-3FE8-4583-81CB-632D5267A8B4}" type="datetime1">
              <a:rPr lang="en-US" smtClean="0"/>
              <a:t>1/22/2023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A22273-1190-47FC-BA5A-981185797AF1}" type="datetime1">
              <a:rPr lang="en-US" smtClean="0"/>
              <a:t>1/22/2023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1FBB71-6DE2-4937-8AEC-8B1AE0DB59CF}" type="datetime1">
              <a:rPr lang="en-US" smtClean="0"/>
              <a:t>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83ADD7-A3CC-46CA-B4EE-B20DC19C65C4}" type="datetime1">
              <a:rPr lang="en-US" smtClean="0"/>
              <a:t>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C6B7653-8290-49FD-9716-A2C1CB6DA8FD}" type="datetime1">
              <a:rPr lang="en-US" smtClean="0"/>
              <a:t>1/22/2023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65FF2AA5-9729-4046-B4EA-C2E953FA8206}" type="datetime1">
              <a:rPr lang="en-US" smtClean="0"/>
              <a:t>1/22/2023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E207096B-8B9A-4F98-8A4A-7B031A299951}" type="datetime1">
              <a:rPr lang="en-US" smtClean="0"/>
              <a:t>1/22/2023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8858B70-756A-47BE-81CE-FA952E7560EC}" type="datetime1">
              <a:rPr lang="en-US" smtClean="0"/>
              <a:t>1/22/2023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10D19E4-4707-4D4C-84BE-F88B0E767A80}" type="datetime1">
              <a:rPr lang="en-US" smtClean="0"/>
              <a:t>1/22/2023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B5A93A0-19E1-47AC-8700-509B6BECB2CF}" type="datetime1">
              <a:rPr lang="en-US" smtClean="0"/>
              <a:t>1/22/2023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13CA45DD-0F6B-4F7F-AE06-73BBDCC76E66}" type="datetime1">
              <a:rPr lang="en-US" smtClean="0"/>
              <a:t>1/22/2023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owasp.org/www-community/attacks/Path_Traversal"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3"/>
          <a:srcRect t="2926" r="9092" b="20447"/>
          <a:stretch/>
        </p:blipFill>
        <p:spPr>
          <a:xfrm>
            <a:off x="20" y="-1"/>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643467" y="1298448"/>
            <a:ext cx="3685070" cy="3255264"/>
          </a:xfrm>
        </p:spPr>
        <p:txBody>
          <a:bodyPr>
            <a:normAutofit/>
          </a:bodyPr>
          <a:lstStyle/>
          <a:p>
            <a:r>
              <a:rPr lang="en-US" sz="4400" dirty="0"/>
              <a:t>Attack Strategies &amp; Mitigation Techniques</a:t>
            </a:r>
          </a:p>
        </p:txBody>
      </p:sp>
      <p:sp>
        <p:nvSpPr>
          <p:cNvPr id="3" name="Subtitle 2">
            <a:extLst>
              <a:ext uri="{FF2B5EF4-FFF2-40B4-BE49-F238E27FC236}">
                <a16:creationId xmlns:a16="http://schemas.microsoft.com/office/drawing/2014/main" id="{7721F547-2086-4D47-BB8F-44FA940064BE}"/>
              </a:ext>
            </a:extLst>
          </p:cNvPr>
          <p:cNvSpPr>
            <a:spLocks noGrp="1"/>
          </p:cNvSpPr>
          <p:nvPr>
            <p:ph type="subTitle" idx="1"/>
          </p:nvPr>
        </p:nvSpPr>
        <p:spPr>
          <a:xfrm>
            <a:off x="643467" y="4670246"/>
            <a:ext cx="3685069" cy="914400"/>
          </a:xfrm>
        </p:spPr>
        <p:txBody>
          <a:bodyPr>
            <a:normAutofit/>
          </a:bodyPr>
          <a:lstStyle/>
          <a:p>
            <a:r>
              <a:rPr lang="en-US" dirty="0"/>
              <a:t>Chris Misch</a:t>
            </a:r>
          </a:p>
        </p:txBody>
      </p:sp>
      <p:sp>
        <p:nvSpPr>
          <p:cNvPr id="23" name="Rectangle 22">
            <a:extLst>
              <a:ext uri="{FF2B5EF4-FFF2-40B4-BE49-F238E27FC236}">
                <a16:creationId xmlns:a16="http://schemas.microsoft.com/office/drawing/2014/main" id="{2BF879CD-ED15-450F-B829-699C694D2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7972-8AB1-EF14-D57F-26390CBC7246}"/>
              </a:ext>
            </a:extLst>
          </p:cNvPr>
          <p:cNvSpPr>
            <a:spLocks noGrp="1"/>
          </p:cNvSpPr>
          <p:nvPr>
            <p:ph type="title"/>
          </p:nvPr>
        </p:nvSpPr>
        <p:spPr/>
        <p:txBody>
          <a:bodyPr/>
          <a:lstStyle/>
          <a:p>
            <a:r>
              <a:rPr lang="en-US" dirty="0"/>
              <a:t>Cookie snooping</a:t>
            </a:r>
            <a:br>
              <a:rPr lang="en-US" dirty="0"/>
            </a:br>
            <a:r>
              <a:rPr lang="en-US" dirty="0"/>
              <a:t>Mitigation</a:t>
            </a:r>
          </a:p>
        </p:txBody>
      </p:sp>
      <p:sp>
        <p:nvSpPr>
          <p:cNvPr id="3" name="Content Placeholder 2">
            <a:extLst>
              <a:ext uri="{FF2B5EF4-FFF2-40B4-BE49-F238E27FC236}">
                <a16:creationId xmlns:a16="http://schemas.microsoft.com/office/drawing/2014/main" id="{EF901B9B-6755-705B-3544-226246A0E789}"/>
              </a:ext>
            </a:extLst>
          </p:cNvPr>
          <p:cNvSpPr>
            <a:spLocks noGrp="1"/>
          </p:cNvSpPr>
          <p:nvPr>
            <p:ph idx="1"/>
          </p:nvPr>
        </p:nvSpPr>
        <p:spPr/>
        <p:txBody>
          <a:bodyPr/>
          <a:lstStyle/>
          <a:p>
            <a:r>
              <a:rPr lang="en-US" sz="2800" dirty="0"/>
              <a:t>Use unique and secure session cookies </a:t>
            </a:r>
          </a:p>
          <a:p>
            <a:r>
              <a:rPr lang="en-US" sz="2800" dirty="0"/>
              <a:t>Limit multipurpose cookies</a:t>
            </a:r>
          </a:p>
          <a:p>
            <a:r>
              <a:rPr lang="en-US" sz="2800" dirty="0"/>
              <a:t>Use HTTPS for your webpage</a:t>
            </a:r>
          </a:p>
          <a:p>
            <a:r>
              <a:rPr lang="en-US" sz="2800" dirty="0"/>
              <a:t>Perform regular vulnerability scans</a:t>
            </a:r>
          </a:p>
          <a:p>
            <a:r>
              <a:rPr lang="en-US" sz="2800" dirty="0"/>
              <a:t>Use least privilege</a:t>
            </a:r>
          </a:p>
          <a:p>
            <a:endParaRPr lang="en-US" dirty="0"/>
          </a:p>
        </p:txBody>
      </p:sp>
    </p:spTree>
    <p:extLst>
      <p:ext uri="{BB962C8B-B14F-4D97-AF65-F5344CB8AC3E}">
        <p14:creationId xmlns:p14="http://schemas.microsoft.com/office/powerpoint/2010/main" val="155347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5D067-A06C-69C8-589F-7E4BF7E2A4F6}"/>
              </a:ext>
            </a:extLst>
          </p:cNvPr>
          <p:cNvSpPr>
            <a:spLocks noGrp="1"/>
          </p:cNvSpPr>
          <p:nvPr>
            <p:ph type="title"/>
          </p:nvPr>
        </p:nvSpPr>
        <p:spPr/>
        <p:txBody>
          <a:bodyPr/>
          <a:lstStyle/>
          <a:p>
            <a:r>
              <a:rPr lang="en-US" dirty="0"/>
              <a:t>Zero-day attack</a:t>
            </a:r>
            <a:br>
              <a:rPr lang="en-US" dirty="0"/>
            </a:br>
            <a:endParaRPr lang="en-US" dirty="0"/>
          </a:p>
        </p:txBody>
      </p:sp>
      <p:sp>
        <p:nvSpPr>
          <p:cNvPr id="3" name="Content Placeholder 2">
            <a:extLst>
              <a:ext uri="{FF2B5EF4-FFF2-40B4-BE49-F238E27FC236}">
                <a16:creationId xmlns:a16="http://schemas.microsoft.com/office/drawing/2014/main" id="{D8C8B227-E0FD-3B53-D0DE-CC70F3142E6D}"/>
              </a:ext>
            </a:extLst>
          </p:cNvPr>
          <p:cNvSpPr>
            <a:spLocks noGrp="1"/>
          </p:cNvSpPr>
          <p:nvPr>
            <p:ph idx="1"/>
          </p:nvPr>
        </p:nvSpPr>
        <p:spPr/>
        <p:txBody>
          <a:bodyPr>
            <a:normAutofit/>
          </a:bodyPr>
          <a:lstStyle/>
          <a:p>
            <a:r>
              <a:rPr lang="en-US" sz="2800" dirty="0"/>
              <a:t>Take advantage of unknow vulnerabilities in applications</a:t>
            </a:r>
          </a:p>
          <a:p>
            <a:r>
              <a:rPr lang="en-US" sz="2800" dirty="0"/>
              <a:t>Unknow vulnerabilities</a:t>
            </a:r>
          </a:p>
          <a:p>
            <a:pPr lvl="1"/>
            <a:r>
              <a:rPr lang="en-US" sz="2800" dirty="0"/>
              <a:t>Unpatched security updates</a:t>
            </a:r>
          </a:p>
          <a:p>
            <a:pPr lvl="1"/>
            <a:r>
              <a:rPr lang="en-US" sz="2800" dirty="0"/>
              <a:t>Recently discovered security holes</a:t>
            </a:r>
          </a:p>
          <a:p>
            <a:pPr lvl="1"/>
            <a:r>
              <a:rPr lang="en-US" sz="2800" dirty="0"/>
              <a:t>Errors in coding</a:t>
            </a:r>
          </a:p>
        </p:txBody>
      </p:sp>
    </p:spTree>
    <p:extLst>
      <p:ext uri="{BB962C8B-B14F-4D97-AF65-F5344CB8AC3E}">
        <p14:creationId xmlns:p14="http://schemas.microsoft.com/office/powerpoint/2010/main" val="2124637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BDC4D-944F-E829-FC23-8C984F364870}"/>
              </a:ext>
            </a:extLst>
          </p:cNvPr>
          <p:cNvSpPr>
            <a:spLocks noGrp="1"/>
          </p:cNvSpPr>
          <p:nvPr>
            <p:ph type="title"/>
          </p:nvPr>
        </p:nvSpPr>
        <p:spPr/>
        <p:txBody>
          <a:bodyPr/>
          <a:lstStyle/>
          <a:p>
            <a:r>
              <a:rPr lang="en-US" dirty="0"/>
              <a:t>Zero-day</a:t>
            </a:r>
            <a:br>
              <a:rPr lang="en-US" dirty="0"/>
            </a:br>
            <a:r>
              <a:rPr lang="en-US" dirty="0"/>
              <a:t>Mitigation</a:t>
            </a:r>
            <a:br>
              <a:rPr lang="en-US" dirty="0"/>
            </a:br>
            <a:endParaRPr lang="en-US" dirty="0"/>
          </a:p>
        </p:txBody>
      </p:sp>
      <p:sp>
        <p:nvSpPr>
          <p:cNvPr id="3" name="Content Placeholder 2">
            <a:extLst>
              <a:ext uri="{FF2B5EF4-FFF2-40B4-BE49-F238E27FC236}">
                <a16:creationId xmlns:a16="http://schemas.microsoft.com/office/drawing/2014/main" id="{0EA15CB1-F316-DF8C-298D-9E7CC2EEDC0B}"/>
              </a:ext>
            </a:extLst>
          </p:cNvPr>
          <p:cNvSpPr>
            <a:spLocks noGrp="1"/>
          </p:cNvSpPr>
          <p:nvPr>
            <p:ph idx="1"/>
          </p:nvPr>
        </p:nvSpPr>
        <p:spPr/>
        <p:txBody>
          <a:bodyPr>
            <a:normAutofit lnSpcReduction="10000"/>
          </a:bodyPr>
          <a:lstStyle/>
          <a:p>
            <a:r>
              <a:rPr lang="en-US" sz="2800" dirty="0"/>
              <a:t>Follow ISO 2700 Section A-12</a:t>
            </a:r>
          </a:p>
          <a:p>
            <a:pPr lvl="1"/>
            <a:r>
              <a:rPr lang="en-US" sz="2800" dirty="0"/>
              <a:t>Uses detection, prevention, mitigation controls</a:t>
            </a:r>
          </a:p>
          <a:p>
            <a:r>
              <a:rPr lang="en-US" sz="2800" dirty="0"/>
              <a:t>Set up an IDS </a:t>
            </a:r>
          </a:p>
          <a:p>
            <a:r>
              <a:rPr lang="en-US" sz="2800" dirty="0"/>
              <a:t>Stay current on security updates and patches</a:t>
            </a:r>
          </a:p>
          <a:p>
            <a:r>
              <a:rPr lang="en-US" sz="2800" dirty="0"/>
              <a:t>Remove or replace outdated devices and software</a:t>
            </a:r>
          </a:p>
          <a:p>
            <a:r>
              <a:rPr lang="en-US" sz="2800" dirty="0"/>
              <a:t>Grant least privilege and use whitelists</a:t>
            </a:r>
          </a:p>
          <a:p>
            <a:r>
              <a:rPr lang="en-US" sz="2800" dirty="0"/>
              <a:t>Maintain secure backups</a:t>
            </a:r>
          </a:p>
          <a:p>
            <a:r>
              <a:rPr lang="en-US" sz="2800" dirty="0"/>
              <a:t>Stay current vulnerability issues with CVE.mitre.org </a:t>
            </a:r>
          </a:p>
        </p:txBody>
      </p:sp>
    </p:spTree>
    <p:extLst>
      <p:ext uri="{BB962C8B-B14F-4D97-AF65-F5344CB8AC3E}">
        <p14:creationId xmlns:p14="http://schemas.microsoft.com/office/powerpoint/2010/main" val="2905233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C5D77-7363-6BED-7299-CA2A1569C86F}"/>
              </a:ext>
            </a:extLst>
          </p:cNvPr>
          <p:cNvSpPr>
            <a:spLocks noGrp="1"/>
          </p:cNvSpPr>
          <p:nvPr>
            <p:ph type="title"/>
          </p:nvPr>
        </p:nvSpPr>
        <p:spPr/>
        <p:txBody>
          <a:bodyPr/>
          <a:lstStyle/>
          <a:p>
            <a:r>
              <a:rPr lang="en-US" dirty="0"/>
              <a:t>Authentication hijacking</a:t>
            </a:r>
            <a:br>
              <a:rPr lang="en-US" dirty="0"/>
            </a:br>
            <a:endParaRPr lang="en-US" dirty="0"/>
          </a:p>
        </p:txBody>
      </p:sp>
      <p:sp>
        <p:nvSpPr>
          <p:cNvPr id="3" name="Content Placeholder 2">
            <a:extLst>
              <a:ext uri="{FF2B5EF4-FFF2-40B4-BE49-F238E27FC236}">
                <a16:creationId xmlns:a16="http://schemas.microsoft.com/office/drawing/2014/main" id="{9A04764A-2710-9789-F2E6-B5713DB2E3E6}"/>
              </a:ext>
            </a:extLst>
          </p:cNvPr>
          <p:cNvSpPr>
            <a:spLocks noGrp="1"/>
          </p:cNvSpPr>
          <p:nvPr>
            <p:ph idx="1"/>
          </p:nvPr>
        </p:nvSpPr>
        <p:spPr/>
        <p:txBody>
          <a:bodyPr/>
          <a:lstStyle/>
          <a:p>
            <a:r>
              <a:rPr lang="en-US" sz="2800" dirty="0"/>
              <a:t>Similar to cookie snooping</a:t>
            </a:r>
          </a:p>
          <a:p>
            <a:r>
              <a:rPr lang="en-US" sz="2800" dirty="0"/>
              <a:t>Takes control of browser session or eavesdrop </a:t>
            </a:r>
          </a:p>
          <a:p>
            <a:r>
              <a:rPr lang="en-US" sz="2800" dirty="0"/>
              <a:t>Mainly done though man-in-the-middle attack</a:t>
            </a:r>
          </a:p>
          <a:p>
            <a:r>
              <a:rPr lang="en-US" sz="2800" dirty="0"/>
              <a:t>Goal is to steal personal information</a:t>
            </a:r>
          </a:p>
          <a:p>
            <a:pPr lvl="1"/>
            <a:r>
              <a:rPr lang="en-US" sz="2800" dirty="0"/>
              <a:t>Infect user with Malware</a:t>
            </a:r>
          </a:p>
          <a:p>
            <a:pPr lvl="1"/>
            <a:r>
              <a:rPr lang="en-US" sz="2800" dirty="0"/>
              <a:t>Perform a DOS attack</a:t>
            </a:r>
          </a:p>
          <a:p>
            <a:endParaRPr lang="en-US" dirty="0"/>
          </a:p>
          <a:p>
            <a:endParaRPr lang="en-US" dirty="0"/>
          </a:p>
        </p:txBody>
      </p:sp>
    </p:spTree>
    <p:extLst>
      <p:ext uri="{BB962C8B-B14F-4D97-AF65-F5344CB8AC3E}">
        <p14:creationId xmlns:p14="http://schemas.microsoft.com/office/powerpoint/2010/main" val="3344600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70A52-23DF-BAA6-EA24-E2D3E30E152B}"/>
              </a:ext>
            </a:extLst>
          </p:cNvPr>
          <p:cNvSpPr>
            <a:spLocks noGrp="1"/>
          </p:cNvSpPr>
          <p:nvPr>
            <p:ph type="title"/>
          </p:nvPr>
        </p:nvSpPr>
        <p:spPr/>
        <p:txBody>
          <a:bodyPr/>
          <a:lstStyle/>
          <a:p>
            <a:r>
              <a:rPr lang="en-US" dirty="0"/>
              <a:t>Authentication hijacking</a:t>
            </a:r>
            <a:br>
              <a:rPr lang="en-US" dirty="0"/>
            </a:br>
            <a:r>
              <a:rPr lang="en-US" dirty="0"/>
              <a:t>Mitigation</a:t>
            </a:r>
          </a:p>
        </p:txBody>
      </p:sp>
      <p:sp>
        <p:nvSpPr>
          <p:cNvPr id="3" name="Content Placeholder 2">
            <a:extLst>
              <a:ext uri="{FF2B5EF4-FFF2-40B4-BE49-F238E27FC236}">
                <a16:creationId xmlns:a16="http://schemas.microsoft.com/office/drawing/2014/main" id="{F70CB154-E314-A18E-18AC-C5450D454809}"/>
              </a:ext>
            </a:extLst>
          </p:cNvPr>
          <p:cNvSpPr>
            <a:spLocks noGrp="1"/>
          </p:cNvSpPr>
          <p:nvPr>
            <p:ph idx="1"/>
          </p:nvPr>
        </p:nvSpPr>
        <p:spPr/>
        <p:txBody>
          <a:bodyPr>
            <a:normAutofit/>
          </a:bodyPr>
          <a:lstStyle/>
          <a:p>
            <a:r>
              <a:rPr lang="en-US" sz="3200" dirty="0"/>
              <a:t>Use strong passwords</a:t>
            </a:r>
          </a:p>
          <a:p>
            <a:r>
              <a:rPr lang="en-US" sz="3200" dirty="0"/>
              <a:t>Use multifactor authentication</a:t>
            </a:r>
          </a:p>
          <a:p>
            <a:r>
              <a:rPr lang="en-US" sz="3200" dirty="0"/>
              <a:t>Use a VPN </a:t>
            </a:r>
          </a:p>
          <a:p>
            <a:r>
              <a:rPr lang="en-US" sz="3200" dirty="0"/>
              <a:t>Keep software up to date</a:t>
            </a:r>
          </a:p>
          <a:p>
            <a:r>
              <a:rPr lang="en-US" sz="3200" dirty="0"/>
              <a:t>Only share session id with trusted sources</a:t>
            </a:r>
          </a:p>
        </p:txBody>
      </p:sp>
    </p:spTree>
    <p:extLst>
      <p:ext uri="{BB962C8B-B14F-4D97-AF65-F5344CB8AC3E}">
        <p14:creationId xmlns:p14="http://schemas.microsoft.com/office/powerpoint/2010/main" val="2567461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53119-DEE3-10B2-0FEC-A85D996B9DA4}"/>
              </a:ext>
            </a:extLst>
          </p:cNvPr>
          <p:cNvSpPr>
            <a:spLocks noGrp="1"/>
          </p:cNvSpPr>
          <p:nvPr>
            <p:ph type="title"/>
          </p:nvPr>
        </p:nvSpPr>
        <p:spPr/>
        <p:txBody>
          <a:bodyPr/>
          <a:lstStyle/>
          <a:p>
            <a:r>
              <a:rPr lang="en-US" dirty="0"/>
              <a:t>Directory Traversal</a:t>
            </a:r>
            <a:br>
              <a:rPr lang="en-US" dirty="0"/>
            </a:br>
            <a:r>
              <a:rPr lang="en-US" dirty="0"/>
              <a:t>Attack</a:t>
            </a:r>
            <a:br>
              <a:rPr lang="en-US" dirty="0"/>
            </a:br>
            <a:endParaRPr lang="en-US" dirty="0"/>
          </a:p>
        </p:txBody>
      </p:sp>
      <p:sp>
        <p:nvSpPr>
          <p:cNvPr id="3" name="Content Placeholder 2">
            <a:extLst>
              <a:ext uri="{FF2B5EF4-FFF2-40B4-BE49-F238E27FC236}">
                <a16:creationId xmlns:a16="http://schemas.microsoft.com/office/drawing/2014/main" id="{F348169B-B600-5FC0-71D5-101FE4A7CFD4}"/>
              </a:ext>
            </a:extLst>
          </p:cNvPr>
          <p:cNvSpPr>
            <a:spLocks noGrp="1"/>
          </p:cNvSpPr>
          <p:nvPr>
            <p:ph idx="1"/>
          </p:nvPr>
        </p:nvSpPr>
        <p:spPr/>
        <p:txBody>
          <a:bodyPr/>
          <a:lstStyle/>
          <a:p>
            <a:r>
              <a:rPr lang="en-US" sz="2800" dirty="0"/>
              <a:t>Accesses files and directories outside web root folder</a:t>
            </a:r>
          </a:p>
          <a:p>
            <a:pPr lvl="1"/>
            <a:r>
              <a:rPr lang="en-US" sz="2800" dirty="0"/>
              <a:t>Script</a:t>
            </a:r>
          </a:p>
          <a:p>
            <a:pPr lvl="1"/>
            <a:r>
              <a:rPr lang="en-US" sz="2800" dirty="0"/>
              <a:t>Images</a:t>
            </a:r>
          </a:p>
          <a:p>
            <a:r>
              <a:rPr lang="en-US" sz="2800" dirty="0"/>
              <a:t>Manipulates variables with ../ sequence</a:t>
            </a:r>
          </a:p>
          <a:p>
            <a:r>
              <a:rPr lang="en-US" sz="2800" dirty="0"/>
              <a:t>Manipulates absolute paths</a:t>
            </a:r>
          </a:p>
          <a:p>
            <a:r>
              <a:rPr lang="en-US" sz="2800" dirty="0"/>
              <a:t>Attack can add an unauthorized file or remote resource </a:t>
            </a:r>
          </a:p>
          <a:p>
            <a:endParaRPr lang="en-US" dirty="0"/>
          </a:p>
        </p:txBody>
      </p:sp>
    </p:spTree>
    <p:extLst>
      <p:ext uri="{BB962C8B-B14F-4D97-AF65-F5344CB8AC3E}">
        <p14:creationId xmlns:p14="http://schemas.microsoft.com/office/powerpoint/2010/main" val="2938206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A684D-1AB7-91DA-4E3D-26242636CBED}"/>
              </a:ext>
            </a:extLst>
          </p:cNvPr>
          <p:cNvSpPr>
            <a:spLocks noGrp="1"/>
          </p:cNvSpPr>
          <p:nvPr>
            <p:ph type="title"/>
          </p:nvPr>
        </p:nvSpPr>
        <p:spPr/>
        <p:txBody>
          <a:bodyPr/>
          <a:lstStyle/>
          <a:p>
            <a:r>
              <a:rPr lang="en-US" dirty="0"/>
              <a:t>Directory traversal</a:t>
            </a:r>
            <a:br>
              <a:rPr lang="en-US" dirty="0"/>
            </a:br>
            <a:r>
              <a:rPr lang="en-US" dirty="0"/>
              <a:t>Mitigation</a:t>
            </a:r>
          </a:p>
        </p:txBody>
      </p:sp>
      <p:sp>
        <p:nvSpPr>
          <p:cNvPr id="3" name="Content Placeholder 2">
            <a:extLst>
              <a:ext uri="{FF2B5EF4-FFF2-40B4-BE49-F238E27FC236}">
                <a16:creationId xmlns:a16="http://schemas.microsoft.com/office/drawing/2014/main" id="{08E874EF-2D8A-12EE-176A-B2D07AF21DAE}"/>
              </a:ext>
            </a:extLst>
          </p:cNvPr>
          <p:cNvSpPr>
            <a:spLocks noGrp="1"/>
          </p:cNvSpPr>
          <p:nvPr>
            <p:ph idx="1"/>
          </p:nvPr>
        </p:nvSpPr>
        <p:spPr/>
        <p:txBody>
          <a:bodyPr>
            <a:normAutofit/>
          </a:bodyPr>
          <a:lstStyle/>
          <a:p>
            <a:r>
              <a:rPr lang="en-US" sz="2800" dirty="0"/>
              <a:t>Do not store sensitive configuration files inside web root</a:t>
            </a:r>
          </a:p>
          <a:p>
            <a:r>
              <a:rPr lang="en-US" sz="2800" dirty="0"/>
              <a:t>Use indexes instead of portions of file names</a:t>
            </a:r>
          </a:p>
          <a:p>
            <a:r>
              <a:rPr lang="en-US" sz="2800" dirty="0"/>
              <a:t>Ensure limited paths to all parts of your files</a:t>
            </a:r>
          </a:p>
          <a:p>
            <a:pPr lvl="1"/>
            <a:r>
              <a:rPr lang="en-US" sz="2800" dirty="0"/>
              <a:t>Surround it with your path code</a:t>
            </a:r>
          </a:p>
          <a:p>
            <a:r>
              <a:rPr lang="en-US" sz="2800" dirty="0"/>
              <a:t>Validate the user’s input </a:t>
            </a:r>
          </a:p>
        </p:txBody>
      </p:sp>
    </p:spTree>
    <p:extLst>
      <p:ext uri="{BB962C8B-B14F-4D97-AF65-F5344CB8AC3E}">
        <p14:creationId xmlns:p14="http://schemas.microsoft.com/office/powerpoint/2010/main" val="31783303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FC1CC-1C3D-C65C-FC34-777183E7FC0A}"/>
              </a:ext>
            </a:extLst>
          </p:cNvPr>
          <p:cNvSpPr>
            <a:spLocks noGrp="1"/>
          </p:cNvSpPr>
          <p:nvPr>
            <p:ph type="title"/>
          </p:nvPr>
        </p:nvSpPr>
        <p:spPr/>
        <p:txBody>
          <a:bodyPr/>
          <a:lstStyle/>
          <a:p>
            <a:r>
              <a:rPr lang="en-US" dirty="0"/>
              <a:t>Impersonation attack</a:t>
            </a:r>
            <a:br>
              <a:rPr lang="en-US" dirty="0"/>
            </a:br>
            <a:endParaRPr lang="en-US" dirty="0"/>
          </a:p>
        </p:txBody>
      </p:sp>
      <p:sp>
        <p:nvSpPr>
          <p:cNvPr id="3" name="Content Placeholder 2">
            <a:extLst>
              <a:ext uri="{FF2B5EF4-FFF2-40B4-BE49-F238E27FC236}">
                <a16:creationId xmlns:a16="http://schemas.microsoft.com/office/drawing/2014/main" id="{4372185F-17D2-3886-0A6C-EBB43E38C821}"/>
              </a:ext>
            </a:extLst>
          </p:cNvPr>
          <p:cNvSpPr>
            <a:spLocks noGrp="1"/>
          </p:cNvSpPr>
          <p:nvPr>
            <p:ph idx="1"/>
          </p:nvPr>
        </p:nvSpPr>
        <p:spPr/>
        <p:txBody>
          <a:bodyPr>
            <a:normAutofit/>
          </a:bodyPr>
          <a:lstStyle/>
          <a:p>
            <a:r>
              <a:rPr lang="en-US" sz="2800" dirty="0"/>
              <a:t>Attacker hides behind someone else's identity</a:t>
            </a:r>
          </a:p>
          <a:p>
            <a:r>
              <a:rPr lang="en-US" sz="2800" dirty="0"/>
              <a:t>Used to get around traditional security measures</a:t>
            </a:r>
          </a:p>
          <a:p>
            <a:r>
              <a:rPr lang="en-US" sz="2800" dirty="0"/>
              <a:t>Caused by multiple identities embedded in application</a:t>
            </a:r>
          </a:p>
          <a:p>
            <a:r>
              <a:rPr lang="en-US" sz="2800" dirty="0"/>
              <a:t>Creates a direct path to privilege escalation.</a:t>
            </a:r>
          </a:p>
          <a:p>
            <a:r>
              <a:rPr lang="en-US" sz="2800" dirty="0"/>
              <a:t>Takes advantage of embedded users accounts</a:t>
            </a:r>
          </a:p>
        </p:txBody>
      </p:sp>
    </p:spTree>
    <p:extLst>
      <p:ext uri="{BB962C8B-B14F-4D97-AF65-F5344CB8AC3E}">
        <p14:creationId xmlns:p14="http://schemas.microsoft.com/office/powerpoint/2010/main" val="23727441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13D70-F78E-7929-7719-7996647A0114}"/>
              </a:ext>
            </a:extLst>
          </p:cNvPr>
          <p:cNvSpPr>
            <a:spLocks noGrp="1"/>
          </p:cNvSpPr>
          <p:nvPr>
            <p:ph type="title"/>
          </p:nvPr>
        </p:nvSpPr>
        <p:spPr/>
        <p:txBody>
          <a:bodyPr/>
          <a:lstStyle/>
          <a:p>
            <a:r>
              <a:rPr lang="en-US" dirty="0"/>
              <a:t>Impersonation attack</a:t>
            </a:r>
            <a:br>
              <a:rPr lang="en-US" dirty="0"/>
            </a:br>
            <a:r>
              <a:rPr lang="en-US" dirty="0"/>
              <a:t>Mitigation</a:t>
            </a:r>
          </a:p>
        </p:txBody>
      </p:sp>
      <p:sp>
        <p:nvSpPr>
          <p:cNvPr id="3" name="Content Placeholder 2">
            <a:extLst>
              <a:ext uri="{FF2B5EF4-FFF2-40B4-BE49-F238E27FC236}">
                <a16:creationId xmlns:a16="http://schemas.microsoft.com/office/drawing/2014/main" id="{3D8A49C6-E824-13E3-58A3-1A7419AC3D5E}"/>
              </a:ext>
            </a:extLst>
          </p:cNvPr>
          <p:cNvSpPr>
            <a:spLocks noGrp="1"/>
          </p:cNvSpPr>
          <p:nvPr>
            <p:ph idx="1"/>
          </p:nvPr>
        </p:nvSpPr>
        <p:spPr/>
        <p:txBody>
          <a:bodyPr>
            <a:normAutofit/>
          </a:bodyPr>
          <a:lstStyle/>
          <a:p>
            <a:r>
              <a:rPr lang="en-US" sz="2800" dirty="0"/>
              <a:t>Use least privilege on all connections to databases</a:t>
            </a:r>
          </a:p>
          <a:p>
            <a:r>
              <a:rPr lang="en-US" sz="2800" dirty="0"/>
              <a:t>Use dedicated service or application accounts</a:t>
            </a:r>
          </a:p>
          <a:p>
            <a:r>
              <a:rPr lang="en-US" sz="2800" dirty="0"/>
              <a:t>Ensure apps use a single constant identity</a:t>
            </a:r>
          </a:p>
          <a:p>
            <a:r>
              <a:rPr lang="en-US" sz="2800" dirty="0"/>
              <a:t>Have a proper audit trail </a:t>
            </a:r>
          </a:p>
        </p:txBody>
      </p:sp>
    </p:spTree>
    <p:extLst>
      <p:ext uri="{BB962C8B-B14F-4D97-AF65-F5344CB8AC3E}">
        <p14:creationId xmlns:p14="http://schemas.microsoft.com/office/powerpoint/2010/main" val="39944633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B2E3C-DE8F-3C17-0433-3D459F8D6E72}"/>
              </a:ext>
            </a:extLst>
          </p:cNvPr>
          <p:cNvSpPr>
            <a:spLocks noGrp="1"/>
          </p:cNvSpPr>
          <p:nvPr>
            <p:ph type="title"/>
          </p:nvPr>
        </p:nvSpPr>
        <p:spPr/>
        <p:txBody>
          <a:bodyPr/>
          <a:lstStyle/>
          <a:p>
            <a:r>
              <a:rPr lang="en-US" dirty="0"/>
              <a:t>Buffer Overflow Attack</a:t>
            </a:r>
          </a:p>
        </p:txBody>
      </p:sp>
      <p:sp>
        <p:nvSpPr>
          <p:cNvPr id="3" name="Content Placeholder 2">
            <a:extLst>
              <a:ext uri="{FF2B5EF4-FFF2-40B4-BE49-F238E27FC236}">
                <a16:creationId xmlns:a16="http://schemas.microsoft.com/office/drawing/2014/main" id="{5B088345-C723-90BE-3AD4-0BDFFC82CC29}"/>
              </a:ext>
            </a:extLst>
          </p:cNvPr>
          <p:cNvSpPr>
            <a:spLocks noGrp="1"/>
          </p:cNvSpPr>
          <p:nvPr>
            <p:ph idx="1"/>
          </p:nvPr>
        </p:nvSpPr>
        <p:spPr/>
        <p:txBody>
          <a:bodyPr>
            <a:normAutofit/>
          </a:bodyPr>
          <a:lstStyle/>
          <a:p>
            <a:r>
              <a:rPr lang="en-US" sz="2800" dirty="0"/>
              <a:t>Caused by excess data being pushed into a buffer</a:t>
            </a:r>
          </a:p>
          <a:p>
            <a:r>
              <a:rPr lang="en-US" sz="2800" dirty="0"/>
              <a:t>Excess data is outflowed to nearby buffers</a:t>
            </a:r>
          </a:p>
          <a:p>
            <a:r>
              <a:rPr lang="en-US" sz="2800" dirty="0"/>
              <a:t>Causes buffer corruption or overwritten data</a:t>
            </a:r>
          </a:p>
          <a:p>
            <a:r>
              <a:rPr lang="en-US" sz="2800" dirty="0"/>
              <a:t>Can cause loss of data integrity</a:t>
            </a:r>
          </a:p>
          <a:p>
            <a:r>
              <a:rPr lang="en-US" sz="2800" dirty="0"/>
              <a:t>Allows unauthorized access to sensitive data</a:t>
            </a:r>
          </a:p>
          <a:p>
            <a:r>
              <a:rPr lang="en-US" sz="2800" dirty="0"/>
              <a:t>Can allow cookie snooping attack  </a:t>
            </a:r>
          </a:p>
        </p:txBody>
      </p:sp>
    </p:spTree>
    <p:extLst>
      <p:ext uri="{BB962C8B-B14F-4D97-AF65-F5344CB8AC3E}">
        <p14:creationId xmlns:p14="http://schemas.microsoft.com/office/powerpoint/2010/main" val="20237624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C3148-A7D0-2EE1-9AF1-8BA7DBAA8B18}"/>
              </a:ext>
            </a:extLst>
          </p:cNvPr>
          <p:cNvSpPr>
            <a:spLocks noGrp="1"/>
          </p:cNvSpPr>
          <p:nvPr>
            <p:ph type="title"/>
          </p:nvPr>
        </p:nvSpPr>
        <p:spPr/>
        <p:txBody>
          <a:bodyPr/>
          <a:lstStyle/>
          <a:p>
            <a:r>
              <a:rPr lang="en-US" dirty="0"/>
              <a:t>1. What happened</a:t>
            </a:r>
            <a:br>
              <a:rPr lang="en-US" dirty="0"/>
            </a:br>
            <a:br>
              <a:rPr lang="en-US" dirty="0"/>
            </a:br>
            <a:r>
              <a:rPr lang="en-US" dirty="0"/>
              <a:t> </a:t>
            </a:r>
            <a:br>
              <a:rPr lang="en-US" dirty="0"/>
            </a:br>
            <a:r>
              <a:rPr lang="en-US" dirty="0"/>
              <a:t>2. Why are we here</a:t>
            </a:r>
          </a:p>
        </p:txBody>
      </p:sp>
      <p:sp>
        <p:nvSpPr>
          <p:cNvPr id="3" name="Content Placeholder 2">
            <a:extLst>
              <a:ext uri="{FF2B5EF4-FFF2-40B4-BE49-F238E27FC236}">
                <a16:creationId xmlns:a16="http://schemas.microsoft.com/office/drawing/2014/main" id="{DB40C69A-4E8C-D3E4-765C-0E82178E92EC}"/>
              </a:ext>
            </a:extLst>
          </p:cNvPr>
          <p:cNvSpPr>
            <a:spLocks noGrp="1"/>
          </p:cNvSpPr>
          <p:nvPr>
            <p:ph idx="1"/>
          </p:nvPr>
        </p:nvSpPr>
        <p:spPr/>
        <p:txBody>
          <a:bodyPr>
            <a:normAutofit/>
          </a:bodyPr>
          <a:lstStyle/>
          <a:p>
            <a:r>
              <a:rPr lang="en-US" sz="2800" dirty="0"/>
              <a:t>Website attacked</a:t>
            </a:r>
          </a:p>
          <a:p>
            <a:r>
              <a:rPr lang="en-US" sz="2800" dirty="0"/>
              <a:t>Currently off-line</a:t>
            </a:r>
          </a:p>
          <a:p>
            <a:r>
              <a:rPr lang="en-US" sz="2800" dirty="0"/>
              <a:t>Understand vulnerabilities</a:t>
            </a:r>
          </a:p>
          <a:p>
            <a:r>
              <a:rPr lang="en-US" sz="2800" dirty="0"/>
              <a:t>Understand types of attacks</a:t>
            </a:r>
          </a:p>
          <a:p>
            <a:r>
              <a:rPr lang="en-US" sz="2800" dirty="0"/>
              <a:t>Learn ways to protect a website</a:t>
            </a:r>
          </a:p>
        </p:txBody>
      </p:sp>
    </p:spTree>
    <p:extLst>
      <p:ext uri="{BB962C8B-B14F-4D97-AF65-F5344CB8AC3E}">
        <p14:creationId xmlns:p14="http://schemas.microsoft.com/office/powerpoint/2010/main" val="3621294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4DAD6-3845-9AD2-486F-80248E40CAEE}"/>
              </a:ext>
            </a:extLst>
          </p:cNvPr>
          <p:cNvSpPr>
            <a:spLocks noGrp="1"/>
          </p:cNvSpPr>
          <p:nvPr>
            <p:ph type="title"/>
          </p:nvPr>
        </p:nvSpPr>
        <p:spPr/>
        <p:txBody>
          <a:bodyPr/>
          <a:lstStyle/>
          <a:p>
            <a:r>
              <a:rPr lang="en-US" dirty="0"/>
              <a:t>Buffer Overflow Mitigation</a:t>
            </a:r>
          </a:p>
        </p:txBody>
      </p:sp>
      <p:sp>
        <p:nvSpPr>
          <p:cNvPr id="3" name="Content Placeholder 2">
            <a:extLst>
              <a:ext uri="{FF2B5EF4-FFF2-40B4-BE49-F238E27FC236}">
                <a16:creationId xmlns:a16="http://schemas.microsoft.com/office/drawing/2014/main" id="{C5A39B30-418B-5439-2797-C83A6DD75D6E}"/>
              </a:ext>
            </a:extLst>
          </p:cNvPr>
          <p:cNvSpPr>
            <a:spLocks noGrp="1"/>
          </p:cNvSpPr>
          <p:nvPr>
            <p:ph idx="1"/>
          </p:nvPr>
        </p:nvSpPr>
        <p:spPr/>
        <p:txBody>
          <a:bodyPr>
            <a:normAutofit/>
          </a:bodyPr>
          <a:lstStyle/>
          <a:p>
            <a:r>
              <a:rPr lang="en-US" sz="2800" dirty="0"/>
              <a:t>Add restrictions to the buffer</a:t>
            </a:r>
          </a:p>
          <a:p>
            <a:r>
              <a:rPr lang="en-US" sz="2800" dirty="0"/>
              <a:t>User secure coding and coding practices</a:t>
            </a:r>
          </a:p>
          <a:p>
            <a:r>
              <a:rPr lang="en-US" sz="2800" dirty="0"/>
              <a:t>Avoid using languages like C and C++</a:t>
            </a:r>
          </a:p>
          <a:p>
            <a:r>
              <a:rPr lang="en-US" sz="2800" dirty="0"/>
              <a:t>Use languages like C++, Java, Python</a:t>
            </a:r>
          </a:p>
        </p:txBody>
      </p:sp>
    </p:spTree>
    <p:extLst>
      <p:ext uri="{BB962C8B-B14F-4D97-AF65-F5344CB8AC3E}">
        <p14:creationId xmlns:p14="http://schemas.microsoft.com/office/powerpoint/2010/main" val="2857303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DD94C-4292-EEEC-2C04-4041263CB27F}"/>
              </a:ext>
            </a:extLst>
          </p:cNvPr>
          <p:cNvSpPr>
            <a:spLocks noGrp="1"/>
          </p:cNvSpPr>
          <p:nvPr>
            <p:ph type="title"/>
          </p:nvPr>
        </p:nvSpPr>
        <p:spPr/>
        <p:txBody>
          <a:bodyPr/>
          <a:lstStyle/>
          <a:p>
            <a:r>
              <a:rPr lang="en-US" dirty="0"/>
              <a:t>Recommend Course of Action</a:t>
            </a:r>
          </a:p>
        </p:txBody>
      </p:sp>
      <p:sp>
        <p:nvSpPr>
          <p:cNvPr id="3" name="Content Placeholder 2">
            <a:extLst>
              <a:ext uri="{FF2B5EF4-FFF2-40B4-BE49-F238E27FC236}">
                <a16:creationId xmlns:a16="http://schemas.microsoft.com/office/drawing/2014/main" id="{9B741C3A-7F7D-E1DD-02FB-A09F9944FC12}"/>
              </a:ext>
            </a:extLst>
          </p:cNvPr>
          <p:cNvSpPr>
            <a:spLocks noGrp="1"/>
          </p:cNvSpPr>
          <p:nvPr>
            <p:ph idx="1"/>
          </p:nvPr>
        </p:nvSpPr>
        <p:spPr/>
        <p:txBody>
          <a:bodyPr>
            <a:normAutofit/>
          </a:bodyPr>
          <a:lstStyle/>
          <a:p>
            <a:r>
              <a:rPr lang="en-US" sz="2600" dirty="0"/>
              <a:t>Identify/Update/Remove outdated systems and devices</a:t>
            </a:r>
          </a:p>
          <a:p>
            <a:r>
              <a:rPr lang="en-US" sz="2600" dirty="0"/>
              <a:t>Use better code and replace weak code like C++</a:t>
            </a:r>
          </a:p>
          <a:p>
            <a:r>
              <a:rPr lang="en-US" sz="2600" dirty="0"/>
              <a:t>Use proper validation and sanitization</a:t>
            </a:r>
          </a:p>
          <a:p>
            <a:r>
              <a:rPr lang="en-US" sz="2600" dirty="0"/>
              <a:t>Control how cookies are used</a:t>
            </a:r>
          </a:p>
          <a:p>
            <a:pPr lvl="1"/>
            <a:r>
              <a:rPr lang="en-US" sz="2600" dirty="0"/>
              <a:t>Unique/secure session cookies</a:t>
            </a:r>
          </a:p>
          <a:p>
            <a:pPr lvl="1"/>
            <a:r>
              <a:rPr lang="en-US" sz="2600" dirty="0"/>
              <a:t>Limit multipurpose cookies</a:t>
            </a:r>
          </a:p>
          <a:p>
            <a:r>
              <a:rPr lang="en-US" sz="2600" dirty="0"/>
              <a:t>Use HTTPS </a:t>
            </a:r>
          </a:p>
          <a:p>
            <a:r>
              <a:rPr lang="en-US" sz="2600" dirty="0"/>
              <a:t>Use whitelists and least privileges on sensitive data use and move files out of directory root</a:t>
            </a:r>
          </a:p>
          <a:p>
            <a:r>
              <a:rPr lang="en-US" sz="2600" dirty="0"/>
              <a:t>Incorporate OWASP Top 10 </a:t>
            </a:r>
          </a:p>
        </p:txBody>
      </p:sp>
    </p:spTree>
    <p:extLst>
      <p:ext uri="{BB962C8B-B14F-4D97-AF65-F5344CB8AC3E}">
        <p14:creationId xmlns:p14="http://schemas.microsoft.com/office/powerpoint/2010/main" val="37703674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7B53C-B2AF-1AB7-6ED7-BF84D460FFDE}"/>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D4FBEC41-769E-D464-5EFE-4BB5AA527509}"/>
              </a:ext>
            </a:extLst>
          </p:cNvPr>
          <p:cNvSpPr>
            <a:spLocks noGrp="1"/>
          </p:cNvSpPr>
          <p:nvPr>
            <p:ph idx="1"/>
          </p:nvPr>
        </p:nvSpPr>
        <p:spPr/>
        <p:txBody>
          <a:bodyPr/>
          <a:lstStyle/>
          <a:p>
            <a:r>
              <a:rPr lang="en-US" sz="1600" i="1" dirty="0">
                <a:effectLst/>
                <a:latin typeface="Times New Roman" panose="02020603050405020304" pitchFamily="18" charset="0"/>
              </a:rPr>
              <a:t>Cross Site Scripting Prevention - OWASP Cheat Sheet Series</a:t>
            </a:r>
            <a:r>
              <a:rPr lang="en-US" sz="1600" dirty="0">
                <a:effectLst/>
                <a:latin typeface="Times New Roman" panose="02020603050405020304" pitchFamily="18" charset="0"/>
              </a:rPr>
              <a:t>. (n.d.). https://cheatsheetseries.owasp.org/cheatsheets/Cross_Site_Scripting_Prevention_Cheat_Sheet.html</a:t>
            </a:r>
          </a:p>
          <a:p>
            <a:r>
              <a:rPr lang="en-US" sz="1600" dirty="0" err="1">
                <a:effectLst/>
                <a:latin typeface="Times New Roman" panose="02020603050405020304" pitchFamily="18" charset="0"/>
              </a:rPr>
              <a:t>Awati</a:t>
            </a:r>
            <a:r>
              <a:rPr lang="en-US" sz="1600" dirty="0">
                <a:effectLst/>
                <a:latin typeface="Times New Roman" panose="02020603050405020304" pitchFamily="18" charset="0"/>
              </a:rPr>
              <a:t>, R. (2021, November 23). </a:t>
            </a:r>
            <a:r>
              <a:rPr lang="en-US" sz="1600" i="1" dirty="0">
                <a:effectLst/>
                <a:latin typeface="Times New Roman" panose="02020603050405020304" pitchFamily="18" charset="0"/>
              </a:rPr>
              <a:t>cookie poisoning</a:t>
            </a:r>
            <a:r>
              <a:rPr lang="en-US" sz="1600" dirty="0">
                <a:effectLst/>
                <a:latin typeface="Times New Roman" panose="02020603050405020304" pitchFamily="18" charset="0"/>
              </a:rPr>
              <a:t>. Security. https://www.techtarget.com/searchsecurity/definition/cookie-poisoning</a:t>
            </a:r>
          </a:p>
          <a:p>
            <a:r>
              <a:rPr lang="en-US" sz="1600" dirty="0" err="1">
                <a:effectLst/>
                <a:latin typeface="Calibri" panose="020F0502020204030204" pitchFamily="34" charset="0"/>
                <a:ea typeface="Calibri" panose="020F0502020204030204" pitchFamily="34" charset="0"/>
                <a:cs typeface="Times New Roman" panose="02020603050405020304" pitchFamily="18" charset="0"/>
              </a:rPr>
              <a:t>Riofrio</a:t>
            </a:r>
            <a:r>
              <a:rPr lang="en-US" sz="1600" dirty="0">
                <a:effectLst/>
                <a:latin typeface="Calibri" panose="020F0502020204030204" pitchFamily="34" charset="0"/>
                <a:ea typeface="Calibri" panose="020F0502020204030204" pitchFamily="34" charset="0"/>
                <a:cs typeface="Times New Roman" panose="02020603050405020304" pitchFamily="18" charset="0"/>
              </a:rPr>
              <a:t>, X., &amp; </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Astudillo</a:t>
            </a:r>
            <a:r>
              <a:rPr lang="en-US" sz="1600" dirty="0">
                <a:effectLst/>
                <a:latin typeface="Calibri" panose="020F0502020204030204" pitchFamily="34" charset="0"/>
                <a:ea typeface="Calibri" panose="020F0502020204030204" pitchFamily="34" charset="0"/>
                <a:cs typeface="Times New Roman" panose="02020603050405020304" pitchFamily="18" charset="0"/>
              </a:rPr>
              <a:t>-Salinas, F., &amp; Tello-Oquendo, L., &amp; </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Merchan</a:t>
            </a:r>
            <a:r>
              <a:rPr lang="en-US" sz="1600" dirty="0">
                <a:effectLst/>
                <a:latin typeface="Calibri" panose="020F0502020204030204" pitchFamily="34" charset="0"/>
                <a:ea typeface="Calibri" panose="020F0502020204030204" pitchFamily="34" charset="0"/>
                <a:cs typeface="Times New Roman" panose="02020603050405020304" pitchFamily="18" charset="0"/>
              </a:rPr>
              <a:t>-Lima, J (2021, January) The Zero-day attack: Deployment and evolution. </a:t>
            </a:r>
            <a:r>
              <a:rPr lang="en-US" sz="1600" i="1" dirty="0">
                <a:effectLst/>
                <a:latin typeface="Calibri" panose="020F0502020204030204" pitchFamily="34" charset="0"/>
                <a:ea typeface="Calibri" panose="020F0502020204030204" pitchFamily="34" charset="0"/>
                <a:cs typeface="Times New Roman" panose="02020603050405020304" pitchFamily="18" charset="0"/>
              </a:rPr>
              <a:t>Latin-American Journal of Computing, vol. 8, no.1, pp.38-53</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600" i="1" dirty="0">
                <a:effectLst/>
                <a:latin typeface="Times New Roman" panose="02020603050405020304" pitchFamily="18" charset="0"/>
              </a:rPr>
              <a:t>What Is Session Hijacking, and How Can It Be Prevented?</a:t>
            </a:r>
            <a:r>
              <a:rPr lang="en-US" sz="1600" dirty="0">
                <a:effectLst/>
                <a:latin typeface="Times New Roman" panose="02020603050405020304" pitchFamily="18" charset="0"/>
              </a:rPr>
              <a:t> (2022, June 12). Cybersecurity Exchange. Retrieved January 21, 2023, from https://www.eccouncil.org/cybersecurity-exchange/ethical-hacking/how-to-prevent-session-hijacking-attacks/</a:t>
            </a:r>
          </a:p>
          <a:p>
            <a:r>
              <a:rPr lang="en-US" sz="1600" i="1" dirty="0">
                <a:effectLst/>
                <a:latin typeface="Times New Roman" panose="02020603050405020304" pitchFamily="18" charset="0"/>
              </a:rPr>
              <a:t>Path Traversal | OWASP Foundation</a:t>
            </a:r>
            <a:r>
              <a:rPr lang="en-US" sz="1600" dirty="0">
                <a:effectLst/>
                <a:latin typeface="Times New Roman" panose="02020603050405020304" pitchFamily="18" charset="0"/>
              </a:rPr>
              <a:t>. (n.d.). </a:t>
            </a:r>
            <a:r>
              <a:rPr lang="en-US" sz="1600" dirty="0">
                <a:effectLst/>
                <a:latin typeface="Times New Roman" panose="02020603050405020304" pitchFamily="18" charset="0"/>
                <a:hlinkClick r:id="rId3"/>
              </a:rPr>
              <a:t>https://owasp.org/www-community/attacks/Path_Traversal</a:t>
            </a:r>
            <a:endParaRPr lang="en-US" sz="1600" dirty="0">
              <a:effectLst/>
              <a:latin typeface="Times New Roman" panose="02020603050405020304" pitchFamily="18" charset="0"/>
            </a:endParaRPr>
          </a:p>
          <a:p>
            <a:r>
              <a:rPr lang="en-US" sz="1600" dirty="0" err="1">
                <a:effectLst/>
                <a:latin typeface="Times New Roman" panose="02020603050405020304" pitchFamily="18" charset="0"/>
              </a:rPr>
              <a:t>Welekwe</a:t>
            </a:r>
            <a:r>
              <a:rPr lang="en-US" sz="1600" dirty="0">
                <a:effectLst/>
                <a:latin typeface="Times New Roman" panose="02020603050405020304" pitchFamily="18" charset="0"/>
              </a:rPr>
              <a:t>, A. (2020, August 24). </a:t>
            </a:r>
            <a:r>
              <a:rPr lang="en-US" sz="1600" i="1" dirty="0">
                <a:effectLst/>
                <a:latin typeface="Times New Roman" panose="02020603050405020304" pitchFamily="18" charset="0"/>
              </a:rPr>
              <a:t>Buffer overflow vulnerabilities and attacks explained</a:t>
            </a:r>
            <a:r>
              <a:rPr lang="en-US" sz="1600" dirty="0">
                <a:effectLst/>
                <a:latin typeface="Times New Roman" panose="02020603050405020304" pitchFamily="18" charset="0"/>
              </a:rPr>
              <a:t>. </a:t>
            </a:r>
            <a:r>
              <a:rPr lang="en-US" sz="1600" dirty="0" err="1">
                <a:effectLst/>
                <a:latin typeface="Times New Roman" panose="02020603050405020304" pitchFamily="18" charset="0"/>
              </a:rPr>
              <a:t>Comparitech</a:t>
            </a:r>
            <a:r>
              <a:rPr lang="en-US" sz="1600" dirty="0">
                <a:effectLst/>
                <a:latin typeface="Times New Roman" panose="02020603050405020304" pitchFamily="18" charset="0"/>
              </a:rPr>
              <a:t>. https://www.comparitech.com/blog/information-security/buffer-overflow-attacks-vulnerabilities/</a:t>
            </a:r>
          </a:p>
          <a:p>
            <a:endParaRPr lang="en-US" b="1" dirty="0"/>
          </a:p>
        </p:txBody>
      </p:sp>
    </p:spTree>
    <p:extLst>
      <p:ext uri="{BB962C8B-B14F-4D97-AF65-F5344CB8AC3E}">
        <p14:creationId xmlns:p14="http://schemas.microsoft.com/office/powerpoint/2010/main" val="1017380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r>
              <a:rPr lang="en-US" dirty="0"/>
              <a:t>What will be covered </a:t>
            </a:r>
          </a:p>
        </p:txBody>
      </p:sp>
      <p:graphicFrame>
        <p:nvGraphicFramePr>
          <p:cNvPr id="5" name="Content Placeholder 2" descr="icon circle label list SmartArt&#10;">
            <a:extLst>
              <a:ext uri="{FF2B5EF4-FFF2-40B4-BE49-F238E27FC236}">
                <a16:creationId xmlns:a16="http://schemas.microsoft.com/office/drawing/2014/main" id="{E1EF02BC-E474-418D-9FE3-2442600B9FDF}"/>
              </a:ext>
            </a:extLst>
          </p:cNvPr>
          <p:cNvGraphicFramePr>
            <a:graphicFrameLocks noGrp="1"/>
          </p:cNvGraphicFramePr>
          <p:nvPr>
            <p:ph idx="1"/>
            <p:extLst>
              <p:ext uri="{D42A27DB-BD31-4B8C-83A1-F6EECF244321}">
                <p14:modId xmlns:p14="http://schemas.microsoft.com/office/powerpoint/2010/main" val="147164"/>
              </p:ext>
            </p:extLst>
          </p:nvPr>
        </p:nvGraphicFramePr>
        <p:xfrm>
          <a:off x="3759896" y="885459"/>
          <a:ext cx="7728267" cy="50873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342714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3E6CD-24DF-C278-2964-6F6B18480895}"/>
              </a:ext>
            </a:extLst>
          </p:cNvPr>
          <p:cNvSpPr>
            <a:spLocks noGrp="1"/>
          </p:cNvSpPr>
          <p:nvPr>
            <p:ph type="title"/>
          </p:nvPr>
        </p:nvSpPr>
        <p:spPr/>
        <p:txBody>
          <a:bodyPr/>
          <a:lstStyle/>
          <a:p>
            <a:r>
              <a:rPr lang="en-US" dirty="0"/>
              <a:t>Threats against City Municipal Website</a:t>
            </a:r>
          </a:p>
        </p:txBody>
      </p:sp>
      <p:sp>
        <p:nvSpPr>
          <p:cNvPr id="3" name="Content Placeholder 2">
            <a:extLst>
              <a:ext uri="{FF2B5EF4-FFF2-40B4-BE49-F238E27FC236}">
                <a16:creationId xmlns:a16="http://schemas.microsoft.com/office/drawing/2014/main" id="{F1288A43-DD8A-B21B-035B-257C1D7A7B8B}"/>
              </a:ext>
            </a:extLst>
          </p:cNvPr>
          <p:cNvSpPr>
            <a:spLocks noGrp="1"/>
          </p:cNvSpPr>
          <p:nvPr>
            <p:ph idx="1"/>
          </p:nvPr>
        </p:nvSpPr>
        <p:spPr/>
        <p:txBody>
          <a:bodyPr>
            <a:normAutofit/>
          </a:bodyPr>
          <a:lstStyle/>
          <a:p>
            <a:r>
              <a:rPr lang="en-US" sz="2800" dirty="0"/>
              <a:t>Cross-site scripting (XSS) attack</a:t>
            </a:r>
          </a:p>
          <a:p>
            <a:r>
              <a:rPr lang="en-US" sz="2800" dirty="0"/>
              <a:t>SQL injection</a:t>
            </a:r>
          </a:p>
          <a:p>
            <a:r>
              <a:rPr lang="en-US" sz="2800" dirty="0"/>
              <a:t>Cookie snooping</a:t>
            </a:r>
          </a:p>
          <a:p>
            <a:r>
              <a:rPr lang="en-US" sz="2800" dirty="0"/>
              <a:t>Zero-day attack</a:t>
            </a:r>
          </a:p>
          <a:p>
            <a:r>
              <a:rPr lang="en-US" sz="2800" dirty="0"/>
              <a:t>Authentication hijacking</a:t>
            </a:r>
          </a:p>
          <a:p>
            <a:r>
              <a:rPr lang="en-US" sz="2800" dirty="0"/>
              <a:t>Directory traversal</a:t>
            </a:r>
          </a:p>
          <a:p>
            <a:r>
              <a:rPr lang="en-US" sz="2800" dirty="0"/>
              <a:t>Impersonation attack</a:t>
            </a:r>
          </a:p>
          <a:p>
            <a:r>
              <a:rPr lang="en-US" sz="2800" dirty="0"/>
              <a:t>Buffer overflow</a:t>
            </a:r>
          </a:p>
        </p:txBody>
      </p:sp>
      <p:sp>
        <p:nvSpPr>
          <p:cNvPr id="4" name="Text Placeholder 3">
            <a:extLst>
              <a:ext uri="{FF2B5EF4-FFF2-40B4-BE49-F238E27FC236}">
                <a16:creationId xmlns:a16="http://schemas.microsoft.com/office/drawing/2014/main" id="{BF9EDA50-C503-0873-6FFA-4B0E62481088}"/>
              </a:ext>
            </a:extLst>
          </p:cNvPr>
          <p:cNvSpPr>
            <a:spLocks noGrp="1"/>
          </p:cNvSpPr>
          <p:nvPr>
            <p:ph type="body" sz="half" idx="2"/>
          </p:nvPr>
        </p:nvSpPr>
        <p:spPr/>
        <p:txBody>
          <a:bodyPr>
            <a:normAutofit/>
          </a:bodyPr>
          <a:lstStyle/>
          <a:p>
            <a:r>
              <a:rPr lang="en-US" sz="3200" dirty="0"/>
              <a:t>Types of attacks that could occur</a:t>
            </a:r>
          </a:p>
        </p:txBody>
      </p:sp>
    </p:spTree>
    <p:extLst>
      <p:ext uri="{BB962C8B-B14F-4D97-AF65-F5344CB8AC3E}">
        <p14:creationId xmlns:p14="http://schemas.microsoft.com/office/powerpoint/2010/main" val="1187040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7972-8AB1-EF14-D57F-26390CBC7246}"/>
              </a:ext>
            </a:extLst>
          </p:cNvPr>
          <p:cNvSpPr>
            <a:spLocks noGrp="1"/>
          </p:cNvSpPr>
          <p:nvPr>
            <p:ph type="title"/>
          </p:nvPr>
        </p:nvSpPr>
        <p:spPr/>
        <p:txBody>
          <a:bodyPr/>
          <a:lstStyle/>
          <a:p>
            <a:r>
              <a:rPr lang="en-US" dirty="0"/>
              <a:t>Cross-site Scripting(XSS) Attack</a:t>
            </a:r>
          </a:p>
        </p:txBody>
      </p:sp>
      <p:sp>
        <p:nvSpPr>
          <p:cNvPr id="3" name="Content Placeholder 2">
            <a:extLst>
              <a:ext uri="{FF2B5EF4-FFF2-40B4-BE49-F238E27FC236}">
                <a16:creationId xmlns:a16="http://schemas.microsoft.com/office/drawing/2014/main" id="{EF901B9B-6755-705B-3544-226246A0E789}"/>
              </a:ext>
            </a:extLst>
          </p:cNvPr>
          <p:cNvSpPr>
            <a:spLocks noGrp="1"/>
          </p:cNvSpPr>
          <p:nvPr>
            <p:ph idx="1"/>
          </p:nvPr>
        </p:nvSpPr>
        <p:spPr/>
        <p:txBody>
          <a:bodyPr/>
          <a:lstStyle/>
          <a:p>
            <a:r>
              <a:rPr lang="en-US" sz="3200" dirty="0"/>
              <a:t>Focused on the user not the application</a:t>
            </a:r>
          </a:p>
          <a:p>
            <a:r>
              <a:rPr lang="en-US" sz="3200" dirty="0"/>
              <a:t>Injects malicious content to a web page</a:t>
            </a:r>
          </a:p>
          <a:p>
            <a:r>
              <a:rPr lang="en-US" sz="3200" dirty="0"/>
              <a:t>Can lead to:</a:t>
            </a:r>
          </a:p>
          <a:p>
            <a:pPr lvl="1"/>
            <a:r>
              <a:rPr lang="en-US" sz="3200" dirty="0"/>
              <a:t>Account impersonation</a:t>
            </a:r>
          </a:p>
          <a:p>
            <a:pPr lvl="1"/>
            <a:r>
              <a:rPr lang="en-US" sz="3200" dirty="0"/>
              <a:t>Loss of user’s sensitive data</a:t>
            </a:r>
          </a:p>
          <a:p>
            <a:pPr lvl="1"/>
            <a:r>
              <a:rPr lang="en-US" sz="3200" dirty="0"/>
              <a:t>Spying on user’s behavior</a:t>
            </a:r>
          </a:p>
          <a:p>
            <a:pPr lvl="1"/>
            <a:endParaRPr lang="en-US" dirty="0"/>
          </a:p>
          <a:p>
            <a:endParaRPr lang="en-US" dirty="0"/>
          </a:p>
        </p:txBody>
      </p:sp>
    </p:spTree>
    <p:extLst>
      <p:ext uri="{BB962C8B-B14F-4D97-AF65-F5344CB8AC3E}">
        <p14:creationId xmlns:p14="http://schemas.microsoft.com/office/powerpoint/2010/main" val="1297499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7972-8AB1-EF14-D57F-26390CBC7246}"/>
              </a:ext>
            </a:extLst>
          </p:cNvPr>
          <p:cNvSpPr>
            <a:spLocks noGrp="1"/>
          </p:cNvSpPr>
          <p:nvPr>
            <p:ph type="title"/>
          </p:nvPr>
        </p:nvSpPr>
        <p:spPr/>
        <p:txBody>
          <a:bodyPr/>
          <a:lstStyle/>
          <a:p>
            <a:r>
              <a:rPr lang="en-US" dirty="0"/>
              <a:t>Cross-site Scripting (XSS)</a:t>
            </a:r>
            <a:br>
              <a:rPr lang="en-US" dirty="0"/>
            </a:br>
            <a:r>
              <a:rPr lang="en-US" dirty="0"/>
              <a:t>Mitigation</a:t>
            </a:r>
          </a:p>
        </p:txBody>
      </p:sp>
      <p:sp>
        <p:nvSpPr>
          <p:cNvPr id="3" name="Content Placeholder 2">
            <a:extLst>
              <a:ext uri="{FF2B5EF4-FFF2-40B4-BE49-F238E27FC236}">
                <a16:creationId xmlns:a16="http://schemas.microsoft.com/office/drawing/2014/main" id="{EF901B9B-6755-705B-3544-226246A0E789}"/>
              </a:ext>
            </a:extLst>
          </p:cNvPr>
          <p:cNvSpPr>
            <a:spLocks noGrp="1"/>
          </p:cNvSpPr>
          <p:nvPr>
            <p:ph idx="1"/>
          </p:nvPr>
        </p:nvSpPr>
        <p:spPr/>
        <p:txBody>
          <a:bodyPr>
            <a:normAutofit/>
          </a:bodyPr>
          <a:lstStyle/>
          <a:p>
            <a:r>
              <a:rPr lang="en-US" sz="3200" dirty="0"/>
              <a:t>Protect all variables on your web page</a:t>
            </a:r>
          </a:p>
          <a:p>
            <a:pPr lvl="1"/>
            <a:r>
              <a:rPr lang="en-US" sz="3200" dirty="0"/>
              <a:t>Scripts, Files, Gifs, </a:t>
            </a:r>
            <a:r>
              <a:rPr lang="en-US" sz="3200" dirty="0" err="1"/>
              <a:t>ect</a:t>
            </a:r>
            <a:r>
              <a:rPr lang="en-US" sz="3200" dirty="0"/>
              <a:t>..</a:t>
            </a:r>
          </a:p>
          <a:p>
            <a:r>
              <a:rPr lang="en-US" sz="3200" dirty="0"/>
              <a:t>Validate user input </a:t>
            </a:r>
          </a:p>
          <a:p>
            <a:pPr lvl="1"/>
            <a:r>
              <a:rPr lang="en-US" sz="3200" dirty="0"/>
              <a:t>Prevents unauthorized code to be entered</a:t>
            </a:r>
          </a:p>
          <a:p>
            <a:r>
              <a:rPr lang="en-US" sz="3200" dirty="0"/>
              <a:t>Sanitize user input</a:t>
            </a:r>
          </a:p>
          <a:p>
            <a:pPr lvl="1"/>
            <a:r>
              <a:rPr lang="en-US" sz="3200" dirty="0"/>
              <a:t>Stops a user from running code via web browser</a:t>
            </a:r>
          </a:p>
          <a:p>
            <a:pPr lvl="1"/>
            <a:r>
              <a:rPr lang="en-US" sz="3200" dirty="0" err="1"/>
              <a:t>DOMPurify</a:t>
            </a:r>
            <a:endParaRPr lang="en-US" sz="3200" dirty="0"/>
          </a:p>
          <a:p>
            <a:endParaRPr lang="en-US" dirty="0"/>
          </a:p>
        </p:txBody>
      </p:sp>
    </p:spTree>
    <p:extLst>
      <p:ext uri="{BB962C8B-B14F-4D97-AF65-F5344CB8AC3E}">
        <p14:creationId xmlns:p14="http://schemas.microsoft.com/office/powerpoint/2010/main" val="25971132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7972-8AB1-EF14-D57F-26390CBC7246}"/>
              </a:ext>
            </a:extLst>
          </p:cNvPr>
          <p:cNvSpPr>
            <a:spLocks noGrp="1"/>
          </p:cNvSpPr>
          <p:nvPr>
            <p:ph type="title"/>
          </p:nvPr>
        </p:nvSpPr>
        <p:spPr/>
        <p:txBody>
          <a:bodyPr/>
          <a:lstStyle/>
          <a:p>
            <a:r>
              <a:rPr lang="en-US" dirty="0"/>
              <a:t>SQL- injections</a:t>
            </a:r>
          </a:p>
        </p:txBody>
      </p:sp>
      <p:sp>
        <p:nvSpPr>
          <p:cNvPr id="3" name="Content Placeholder 2">
            <a:extLst>
              <a:ext uri="{FF2B5EF4-FFF2-40B4-BE49-F238E27FC236}">
                <a16:creationId xmlns:a16="http://schemas.microsoft.com/office/drawing/2014/main" id="{EF901B9B-6755-705B-3544-226246A0E789}"/>
              </a:ext>
            </a:extLst>
          </p:cNvPr>
          <p:cNvSpPr>
            <a:spLocks noGrp="1"/>
          </p:cNvSpPr>
          <p:nvPr>
            <p:ph idx="1"/>
          </p:nvPr>
        </p:nvSpPr>
        <p:spPr/>
        <p:txBody>
          <a:bodyPr/>
          <a:lstStyle/>
          <a:p>
            <a:r>
              <a:rPr lang="en-US" sz="3200" dirty="0"/>
              <a:t>Takes advantage of SQL servers</a:t>
            </a:r>
          </a:p>
          <a:p>
            <a:r>
              <a:rPr lang="en-US" sz="3200" dirty="0"/>
              <a:t>Injects SQL code into SQL engine</a:t>
            </a:r>
          </a:p>
          <a:p>
            <a:r>
              <a:rPr lang="en-US" sz="3200" dirty="0"/>
              <a:t>Injects arbitrary SQL commands</a:t>
            </a:r>
          </a:p>
          <a:p>
            <a:r>
              <a:rPr lang="en-US" sz="3200" dirty="0"/>
              <a:t>Can cause the loss of security and integrity of SQL server</a:t>
            </a:r>
          </a:p>
          <a:p>
            <a:r>
              <a:rPr lang="en-US" sz="3200" dirty="0"/>
              <a:t>Can force the display of sensitive data</a:t>
            </a:r>
          </a:p>
          <a:p>
            <a:pPr lvl="1"/>
            <a:r>
              <a:rPr lang="en-US" sz="3200" dirty="0"/>
              <a:t>Usernames</a:t>
            </a:r>
          </a:p>
          <a:p>
            <a:pPr lvl="1"/>
            <a:r>
              <a:rPr lang="en-US" sz="3200" dirty="0"/>
              <a:t>Passwords</a:t>
            </a:r>
          </a:p>
          <a:p>
            <a:pPr lvl="1"/>
            <a:endParaRPr lang="en-US" dirty="0"/>
          </a:p>
        </p:txBody>
      </p:sp>
    </p:spTree>
    <p:extLst>
      <p:ext uri="{BB962C8B-B14F-4D97-AF65-F5344CB8AC3E}">
        <p14:creationId xmlns:p14="http://schemas.microsoft.com/office/powerpoint/2010/main" val="3303405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7972-8AB1-EF14-D57F-26390CBC7246}"/>
              </a:ext>
            </a:extLst>
          </p:cNvPr>
          <p:cNvSpPr>
            <a:spLocks noGrp="1"/>
          </p:cNvSpPr>
          <p:nvPr>
            <p:ph type="title"/>
          </p:nvPr>
        </p:nvSpPr>
        <p:spPr/>
        <p:txBody>
          <a:bodyPr/>
          <a:lstStyle/>
          <a:p>
            <a:r>
              <a:rPr lang="en-US" dirty="0"/>
              <a:t>SQL injection</a:t>
            </a:r>
            <a:br>
              <a:rPr lang="en-US" dirty="0"/>
            </a:br>
            <a:r>
              <a:rPr lang="en-US" dirty="0"/>
              <a:t>Mitigation</a:t>
            </a:r>
          </a:p>
        </p:txBody>
      </p:sp>
      <p:sp>
        <p:nvSpPr>
          <p:cNvPr id="3" name="Content Placeholder 2">
            <a:extLst>
              <a:ext uri="{FF2B5EF4-FFF2-40B4-BE49-F238E27FC236}">
                <a16:creationId xmlns:a16="http://schemas.microsoft.com/office/drawing/2014/main" id="{EF901B9B-6755-705B-3544-226246A0E789}"/>
              </a:ext>
            </a:extLst>
          </p:cNvPr>
          <p:cNvSpPr>
            <a:spLocks noGrp="1"/>
          </p:cNvSpPr>
          <p:nvPr>
            <p:ph idx="1"/>
          </p:nvPr>
        </p:nvSpPr>
        <p:spPr/>
        <p:txBody>
          <a:bodyPr>
            <a:normAutofit/>
          </a:bodyPr>
          <a:lstStyle/>
          <a:p>
            <a:r>
              <a:rPr lang="en-US" sz="3200" dirty="0"/>
              <a:t>Input validation</a:t>
            </a:r>
          </a:p>
          <a:p>
            <a:r>
              <a:rPr lang="en-US" sz="3200" dirty="0"/>
              <a:t>Use of blacklists</a:t>
            </a:r>
          </a:p>
          <a:p>
            <a:r>
              <a:rPr lang="en-US" sz="3200" dirty="0"/>
              <a:t>Use of whitelists</a:t>
            </a:r>
          </a:p>
          <a:p>
            <a:r>
              <a:rPr lang="en-US" sz="3200" dirty="0"/>
              <a:t>Server validation</a:t>
            </a:r>
          </a:p>
          <a:p>
            <a:r>
              <a:rPr lang="en-US" sz="3200" dirty="0"/>
              <a:t>Proper coding practices</a:t>
            </a:r>
          </a:p>
        </p:txBody>
      </p:sp>
    </p:spTree>
    <p:extLst>
      <p:ext uri="{BB962C8B-B14F-4D97-AF65-F5344CB8AC3E}">
        <p14:creationId xmlns:p14="http://schemas.microsoft.com/office/powerpoint/2010/main" val="2889098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7972-8AB1-EF14-D57F-26390CBC7246}"/>
              </a:ext>
            </a:extLst>
          </p:cNvPr>
          <p:cNvSpPr>
            <a:spLocks noGrp="1"/>
          </p:cNvSpPr>
          <p:nvPr>
            <p:ph type="title"/>
          </p:nvPr>
        </p:nvSpPr>
        <p:spPr/>
        <p:txBody>
          <a:bodyPr/>
          <a:lstStyle/>
          <a:p>
            <a:r>
              <a:rPr lang="en-US" dirty="0"/>
              <a:t>Cookie snooping</a:t>
            </a:r>
            <a:br>
              <a:rPr lang="en-US" dirty="0"/>
            </a:br>
            <a:r>
              <a:rPr lang="en-US" dirty="0"/>
              <a:t>Attack</a:t>
            </a:r>
            <a:br>
              <a:rPr lang="en-US" dirty="0"/>
            </a:br>
            <a:endParaRPr lang="en-US" dirty="0"/>
          </a:p>
        </p:txBody>
      </p:sp>
      <p:sp>
        <p:nvSpPr>
          <p:cNvPr id="3" name="Content Placeholder 2">
            <a:extLst>
              <a:ext uri="{FF2B5EF4-FFF2-40B4-BE49-F238E27FC236}">
                <a16:creationId xmlns:a16="http://schemas.microsoft.com/office/drawing/2014/main" id="{EF901B9B-6755-705B-3544-226246A0E789}"/>
              </a:ext>
            </a:extLst>
          </p:cNvPr>
          <p:cNvSpPr>
            <a:spLocks noGrp="1"/>
          </p:cNvSpPr>
          <p:nvPr>
            <p:ph idx="1"/>
          </p:nvPr>
        </p:nvSpPr>
        <p:spPr/>
        <p:txBody>
          <a:bodyPr/>
          <a:lstStyle/>
          <a:p>
            <a:r>
              <a:rPr lang="en-US" sz="2800" dirty="0"/>
              <a:t>Web site cookie is hijacked, altered, or forged</a:t>
            </a:r>
          </a:p>
          <a:p>
            <a:r>
              <a:rPr lang="en-US" sz="2800" dirty="0"/>
              <a:t>Steals a user’s cookie</a:t>
            </a:r>
          </a:p>
          <a:p>
            <a:r>
              <a:rPr lang="en-US" sz="2800" dirty="0"/>
              <a:t>Used to gain access to an authorized user’s account</a:t>
            </a:r>
          </a:p>
          <a:p>
            <a:r>
              <a:rPr lang="en-US" sz="2800" dirty="0"/>
              <a:t>Attacker then poses as an authorized user</a:t>
            </a:r>
          </a:p>
          <a:p>
            <a:r>
              <a:rPr lang="en-US" sz="2800" dirty="0"/>
              <a:t>Mainly done through XSS cross site scripting attacks</a:t>
            </a:r>
          </a:p>
          <a:p>
            <a:endParaRPr lang="en-US" dirty="0"/>
          </a:p>
        </p:txBody>
      </p:sp>
    </p:spTree>
    <p:extLst>
      <p:ext uri="{BB962C8B-B14F-4D97-AF65-F5344CB8AC3E}">
        <p14:creationId xmlns:p14="http://schemas.microsoft.com/office/powerpoint/2010/main" val="526784295"/>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5A9C098-A058-4A59-AA77-E2402053F60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EA0254-3646-4633-AE89-92733C2D697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Frame design</Template>
  <TotalTime>313</TotalTime>
  <Words>3295</Words>
  <Application>Microsoft Office PowerPoint</Application>
  <PresentationFormat>Widescreen</PresentationFormat>
  <Paragraphs>206</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Calibri</vt:lpstr>
      <vt:lpstr>Corbel</vt:lpstr>
      <vt:lpstr>Times New Roman</vt:lpstr>
      <vt:lpstr>Wingdings 2</vt:lpstr>
      <vt:lpstr>Frame</vt:lpstr>
      <vt:lpstr>Attack Strategies &amp; Mitigation Techniques</vt:lpstr>
      <vt:lpstr>1. What happened    2. Why are we here</vt:lpstr>
      <vt:lpstr>What will be covered </vt:lpstr>
      <vt:lpstr>Threats against City Municipal Website</vt:lpstr>
      <vt:lpstr>Cross-site Scripting(XSS) Attack</vt:lpstr>
      <vt:lpstr>Cross-site Scripting (XSS) Mitigation</vt:lpstr>
      <vt:lpstr>SQL- injections</vt:lpstr>
      <vt:lpstr>SQL injection Mitigation</vt:lpstr>
      <vt:lpstr>Cookie snooping Attack </vt:lpstr>
      <vt:lpstr>Cookie snooping Mitigation</vt:lpstr>
      <vt:lpstr>Zero-day attack </vt:lpstr>
      <vt:lpstr>Zero-day Mitigation </vt:lpstr>
      <vt:lpstr>Authentication hijacking </vt:lpstr>
      <vt:lpstr>Authentication hijacking Mitigation</vt:lpstr>
      <vt:lpstr>Directory Traversal Attack </vt:lpstr>
      <vt:lpstr>Directory traversal Mitigation</vt:lpstr>
      <vt:lpstr>Impersonation attack </vt:lpstr>
      <vt:lpstr>Impersonation attack Mitigation</vt:lpstr>
      <vt:lpstr>Buffer Overflow Attack</vt:lpstr>
      <vt:lpstr>Buffer Overflow Mitigation</vt:lpstr>
      <vt:lpstr>Recommend Course of Action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Attack Strategies &amp; Mitigation</dc:title>
  <dc:creator>Chris Misch</dc:creator>
  <cp:lastModifiedBy>Chris Misch</cp:lastModifiedBy>
  <cp:revision>69</cp:revision>
  <dcterms:created xsi:type="dcterms:W3CDTF">2023-01-16T02:06:05Z</dcterms:created>
  <dcterms:modified xsi:type="dcterms:W3CDTF">2023-01-22T21:20:06Z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